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0"/>
  </p:notesMasterIdLst>
  <p:handoutMasterIdLst>
    <p:handoutMasterId r:id="rId41"/>
  </p:handoutMasterIdLst>
  <p:sldIdLst>
    <p:sldId id="442" r:id="rId2"/>
    <p:sldId id="435" r:id="rId3"/>
    <p:sldId id="436" r:id="rId4"/>
    <p:sldId id="439" r:id="rId5"/>
    <p:sldId id="391" r:id="rId6"/>
    <p:sldId id="397" r:id="rId7"/>
    <p:sldId id="398" r:id="rId8"/>
    <p:sldId id="444" r:id="rId9"/>
    <p:sldId id="447" r:id="rId10"/>
    <p:sldId id="448" r:id="rId11"/>
    <p:sldId id="449" r:id="rId12"/>
    <p:sldId id="450" r:id="rId13"/>
    <p:sldId id="451" r:id="rId14"/>
    <p:sldId id="457" r:id="rId15"/>
    <p:sldId id="454" r:id="rId16"/>
    <p:sldId id="455" r:id="rId17"/>
    <p:sldId id="456" r:id="rId18"/>
    <p:sldId id="399" r:id="rId19"/>
    <p:sldId id="429" r:id="rId20"/>
    <p:sldId id="430" r:id="rId21"/>
    <p:sldId id="431" r:id="rId22"/>
    <p:sldId id="475" r:id="rId23"/>
    <p:sldId id="471" r:id="rId24"/>
    <p:sldId id="423" r:id="rId25"/>
    <p:sldId id="462" r:id="rId26"/>
    <p:sldId id="426" r:id="rId27"/>
    <p:sldId id="419" r:id="rId28"/>
    <p:sldId id="478" r:id="rId29"/>
    <p:sldId id="458" r:id="rId30"/>
    <p:sldId id="416" r:id="rId31"/>
    <p:sldId id="479" r:id="rId32"/>
    <p:sldId id="477" r:id="rId33"/>
    <p:sldId id="468" r:id="rId34"/>
    <p:sldId id="469" r:id="rId35"/>
    <p:sldId id="470" r:id="rId36"/>
    <p:sldId id="472" r:id="rId37"/>
    <p:sldId id="476" r:id="rId38"/>
    <p:sldId id="433" r:id="rId39"/>
  </p:sldIdLst>
  <p:sldSz cx="9144000" cy="6858000" type="screen4x3"/>
  <p:notesSz cx="6834188" cy="9979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52"/>
    <a:srgbClr val="006600"/>
    <a:srgbClr val="32BA20"/>
    <a:srgbClr val="CC6600"/>
    <a:srgbClr val="003366"/>
    <a:srgbClr val="C1C1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3961" autoAdjust="0"/>
  </p:normalViewPr>
  <p:slideViewPr>
    <p:cSldViewPr>
      <p:cViewPr>
        <p:scale>
          <a:sx n="74" d="100"/>
          <a:sy n="74" d="100"/>
        </p:scale>
        <p:origin x="-1038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80"/>
    </p:cViewPr>
  </p:sorterViewPr>
  <p:notesViewPr>
    <p:cSldViewPr>
      <p:cViewPr varScale="1">
        <p:scale>
          <a:sx n="51" d="100"/>
          <a:sy n="51" d="100"/>
        </p:scale>
        <p:origin x="-2952" y="-102"/>
      </p:cViewPr>
      <p:guideLst>
        <p:guide orient="horz" pos="3143"/>
        <p:guide pos="215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42D057-0250-42D1-8843-3FFB9EA48888}" type="datetimeFigureOut">
              <a:rPr lang="de-DE"/>
              <a:pPr>
                <a:defRPr/>
              </a:pPr>
              <a:t>12.12.2013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2167254-AFC9-40C1-9EED-B623CB2940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38832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7713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3" y="4740275"/>
            <a:ext cx="546735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963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086268-2A17-49F2-AA71-D44401D6CE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39210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86268-2A17-49F2-AA71-D44401D6CE9A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7615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86268-2A17-49F2-AA71-D44401D6CE9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20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86268-2A17-49F2-AA71-D44401D6CE9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2553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86268-2A17-49F2-AA71-D44401D6CE9A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818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86268-2A17-49F2-AA71-D44401D6CE9A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590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1DC5-53B2-49D9-B522-66E3CBDB3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00121-FF79-4E97-A610-A75E76D8E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1095B-B98E-452B-B210-73B9E172B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A59E-4546-4C85-9176-F9ACE2274239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24A35-7997-430D-BD2A-10D9266423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463" y="6086475"/>
            <a:ext cx="1690687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748713" y="5805488"/>
            <a:ext cx="395287" cy="1052512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51663" y="6184900"/>
            <a:ext cx="17970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Aft>
                <a:spcPts val="0"/>
              </a:spcAft>
              <a:defRPr/>
            </a:pPr>
            <a:r>
              <a:rPr lang="en-US" sz="1000" b="1">
                <a:solidFill>
                  <a:srgbClr val="999999"/>
                </a:solidFill>
                <a:latin typeface="Arial" pitchFamily="34" charset="0"/>
              </a:rPr>
              <a:t>Technical Insulation</a:t>
            </a:r>
          </a:p>
          <a:p>
            <a:pPr algn="r">
              <a:spcAft>
                <a:spcPts val="0"/>
              </a:spcAft>
              <a:defRPr/>
            </a:pPr>
            <a:r>
              <a:rPr lang="en-US" sz="1000" b="1" spc="30">
                <a:solidFill>
                  <a:srgbClr val="999999"/>
                </a:solidFill>
                <a:latin typeface="Arial" pitchFamily="34" charset="0"/>
              </a:rPr>
              <a:t>Pre-insulated Pipes </a:t>
            </a:r>
          </a:p>
          <a:p>
            <a:pPr algn="r">
              <a:spcAft>
                <a:spcPts val="0"/>
              </a:spcAft>
              <a:defRPr/>
            </a:pPr>
            <a:r>
              <a:rPr lang="en-US" sz="1000" b="1">
                <a:solidFill>
                  <a:srgbClr val="999999"/>
                </a:solidFill>
                <a:latin typeface="Arial" pitchFamily="34" charset="0"/>
              </a:rPr>
              <a:t>Thermal Energy Networks</a:t>
            </a:r>
            <a:endParaRPr lang="de-DE" sz="1800" b="1">
              <a:latin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8313" y="44450"/>
            <a:ext cx="8207375" cy="215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US" sz="1000" b="1" spc="800">
                <a:solidFill>
                  <a:srgbClr val="999999"/>
                </a:solidFill>
                <a:latin typeface="Arial" pitchFamily="34" charset="0"/>
              </a:rPr>
              <a:t>taking  care  of  energy  and  the  environment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27288" y="404813"/>
            <a:ext cx="43053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5"/>
          <p:cNvSpPr/>
          <p:nvPr/>
        </p:nvSpPr>
        <p:spPr>
          <a:xfrm>
            <a:off x="468313" y="260350"/>
            <a:ext cx="8207375" cy="583247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4" r:id="rId12"/>
    <p:sldLayoutId id="2147483796" r:id="rId13"/>
    <p:sldLayoutId id="2147483797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Z:\&#1052;&#1040;&#1056;&#1050;&#1045;&#1058;&#1048;&#1053;&#1043;\Reference%20List%202010\&#1057;&#1072;&#1085;&#1082;&#1090;-&#1055;&#1077;&#1090;&#1077;&#1088;&#1073;&#1091;&#1088;&#1075;\&#1056;&#1086;&#1089;&#1089;&#1080;&#1081;&#1089;&#1082;&#1072;&#1103;%20&#1040;&#1085;&#1090;&#1072;&#1088;&#1082;&#1090;&#1080;&#1095;&#1077;&#1089;&#1082;&#1072;&#1103;%20&#1089;&#1090;&#1072;&#1085;&#1094;&#1080;&#1103;%20&#1055;&#1088;&#1086;&#1075;&#1088;&#1077;&#1089;&#1089;%202009\004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file:///D:\2008\LAMA-D\Maximenko280306\Rabota\Exibition\Flexalen\Objects\Antarctida\Antarctida-red.JPG" TargetMode="Externa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5344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24075" y="4292600"/>
            <a:ext cx="49831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C58"/>
                </a:solidFill>
              </a:rPr>
              <a:t>НАДЕЖНОСТЬ </a:t>
            </a:r>
          </a:p>
          <a:p>
            <a:r>
              <a:rPr lang="ru-RU" sz="2800" b="1" dirty="0">
                <a:solidFill>
                  <a:srgbClr val="002C58"/>
                </a:solidFill>
              </a:rPr>
              <a:t>ЭНЕРГОЭФФЕКТИВНОСТЬ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1126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68" name="Rectangle 15"/>
          <p:cNvSpPr>
            <a:spLocks noChangeArrowheads="1"/>
          </p:cNvSpPr>
          <p:nvPr/>
        </p:nvSpPr>
        <p:spPr bwMode="auto">
          <a:xfrm>
            <a:off x="285750" y="836613"/>
            <a:ext cx="8858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ru-RU" sz="2800" b="1">
                <a:ea typeface="Calibri" pitchFamily="34" charset="0"/>
                <a:cs typeface="Times New Roman" pitchFamily="18" charset="0"/>
              </a:rPr>
              <a:t>Самый </a:t>
            </a:r>
            <a:r>
              <a:rPr lang="ru-RU" sz="2800" b="1" u="sng">
                <a:ea typeface="Calibri" pitchFamily="34" charset="0"/>
                <a:cs typeface="Times New Roman" pitchFamily="18" charset="0"/>
              </a:rPr>
              <a:t>низкий коэффициент линейного расширения</a:t>
            </a:r>
            <a:endParaRPr lang="ru-RU" sz="2800" u="sng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73238"/>
            <a:ext cx="6823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12291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285750" y="1165225"/>
            <a:ext cx="8858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b="1">
                <a:ea typeface="Calibri" pitchFamily="34" charset="0"/>
                <a:cs typeface="Times New Roman" pitchFamily="18" charset="0"/>
              </a:rPr>
              <a:t>2. Лучшая эластичность </a:t>
            </a:r>
            <a:r>
              <a:rPr lang="ru-RU" sz="1200" b="1">
                <a:ea typeface="Calibri" pitchFamily="34" charset="0"/>
                <a:cs typeface="Times New Roman" pitchFamily="18" charset="0"/>
              </a:rPr>
              <a:t>(модуль эластичности)</a:t>
            </a:r>
            <a:endParaRPr lang="ru-RU" sz="12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70119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13315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6" name="Rectangle 15"/>
          <p:cNvSpPr>
            <a:spLocks noChangeArrowheads="1"/>
          </p:cNvSpPr>
          <p:nvPr/>
        </p:nvSpPr>
        <p:spPr bwMode="auto">
          <a:xfrm>
            <a:off x="33338" y="1052513"/>
            <a:ext cx="9110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b="1">
                <a:ea typeface="Calibri" pitchFamily="34" charset="0"/>
                <a:cs typeface="Times New Roman" pitchFamily="18" charset="0"/>
              </a:rPr>
              <a:t>3. Наименьший коэффициент теплопроводности</a:t>
            </a:r>
            <a:endParaRPr lang="ru-RU" sz="28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8775"/>
            <a:ext cx="6869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C58"/>
                </a:solidFill>
              </a:rPr>
              <a:t>ПОЛИБУТЕН </a:t>
            </a:r>
            <a:r>
              <a:rPr lang="en-US" sz="3600" b="1" smtClean="0">
                <a:solidFill>
                  <a:srgbClr val="002C58"/>
                </a:solidFill>
              </a:rPr>
              <a:t>PB-1</a:t>
            </a:r>
            <a:r>
              <a:rPr lang="ru-RU" sz="3600" b="1" smtClean="0">
                <a:solidFill>
                  <a:srgbClr val="002C58"/>
                </a:solidFill>
              </a:rPr>
              <a:t> </a:t>
            </a:r>
          </a:p>
        </p:txBody>
      </p:sp>
      <p:sp>
        <p:nvSpPr>
          <p:cNvPr id="143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0" name="Rectangle 15"/>
          <p:cNvSpPr>
            <a:spLocks noChangeArrowheads="1"/>
          </p:cNvSpPr>
          <p:nvPr/>
        </p:nvSpPr>
        <p:spPr bwMode="auto">
          <a:xfrm>
            <a:off x="1547813" y="1052513"/>
            <a:ext cx="9110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b="1">
                <a:ea typeface="Calibri" pitchFamily="34" charset="0"/>
                <a:cs typeface="Times New Roman" pitchFamily="18" charset="0"/>
              </a:rPr>
              <a:t>НАИЛУЧШЕЕ ЗНАЧЕНИЕ </a:t>
            </a:r>
            <a:r>
              <a:rPr lang="en-US" sz="2800" b="1">
                <a:ea typeface="Calibri" pitchFamily="34" charset="0"/>
                <a:cs typeface="Times New Roman" pitchFamily="18" charset="0"/>
              </a:rPr>
              <a:t>MRS</a:t>
            </a:r>
            <a:endParaRPr lang="ru-RU" sz="28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250825" y="1628775"/>
            <a:ext cx="8497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MRS - </a:t>
            </a:r>
            <a:r>
              <a:rPr lang="ru-RU" sz="2400" b="1"/>
              <a:t>«Длительная прочность» или «Долговременная прочность»</a:t>
            </a:r>
          </a:p>
        </p:txBody>
      </p:sp>
      <p:sp>
        <p:nvSpPr>
          <p:cNvPr id="14342" name="Прямоугольник 9"/>
          <p:cNvSpPr>
            <a:spLocks noChangeArrowheads="1"/>
          </p:cNvSpPr>
          <p:nvPr/>
        </p:nvSpPr>
        <p:spPr bwMode="auto">
          <a:xfrm>
            <a:off x="250825" y="2781300"/>
            <a:ext cx="4572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 b="1"/>
              <a:t>Согласно </a:t>
            </a:r>
            <a:r>
              <a:rPr lang="en-US" b="1"/>
              <a:t>EN15875 </a:t>
            </a:r>
          </a:p>
          <a:p>
            <a:r>
              <a:rPr lang="ru-RU"/>
              <a:t>	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0825" y="3716338"/>
          <a:ext cx="2160240" cy="864096"/>
        </p:xfrm>
        <a:graphic>
          <a:graphicData uri="http://schemas.openxmlformats.org/drawingml/2006/table">
            <a:tbl>
              <a:tblPr/>
              <a:tblGrid>
                <a:gridCol w="720080"/>
                <a:gridCol w="720080"/>
                <a:gridCol w="720080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PEX-a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4,287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205038"/>
            <a:ext cx="55181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2" name="Прямоугольник 5"/>
          <p:cNvSpPr>
            <a:spLocks noChangeArrowheads="1"/>
          </p:cNvSpPr>
          <p:nvPr/>
        </p:nvSpPr>
        <p:spPr bwMode="auto">
          <a:xfrm>
            <a:off x="1979613" y="5445125"/>
            <a:ext cx="676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Полибутен более термостабилен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7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rgbClr val="002C58"/>
                </a:solidFill>
              </a:rPr>
              <a:t>ВИЗИТНАЯ КАРТОЧКА ТРУБ ИЗ </a:t>
            </a:r>
            <a:r>
              <a:rPr lang="en-US" sz="3200" b="1" dirty="0" smtClean="0">
                <a:solidFill>
                  <a:srgbClr val="002C58"/>
                </a:solidFill>
              </a:rPr>
              <a:t>PB</a:t>
            </a:r>
            <a:endParaRPr lang="en-GB" sz="2400" b="1" dirty="0" smtClean="0">
              <a:solidFill>
                <a:srgbClr val="002C58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764704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Объединенные Арабские Эмираты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C5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51520" y="1412776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err="1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Бурж</a:t>
            </a:r>
            <a:r>
              <a:rPr lang="ru-RU" sz="2400" b="1" noProof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Аль Араб                 </a:t>
            </a:r>
            <a:r>
              <a:rPr lang="ru-RU" sz="2400" b="1" noProof="0" dirty="0" err="1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Бурж</a:t>
            </a:r>
            <a:r>
              <a:rPr lang="ru-RU" sz="2400" b="1" noProof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Д</a:t>
            </a:r>
            <a:r>
              <a:rPr lang="ru-RU" sz="2400" b="1" noProof="0" dirty="0" err="1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убай</a:t>
            </a:r>
            <a:r>
              <a:rPr lang="ru-RU" sz="2400" b="1" noProof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(Башня Халифа)</a:t>
            </a:r>
            <a:endParaRPr lang="en-US" sz="2400" b="1" noProof="0" dirty="0" smtClean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                                                     Самое высокое здание в мире!!!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C5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1618" name="Picture 2" descr="D:\2008\LAMA-D\Maximenko280306\Rabota\Reklama\Statia\2013\Burj-Dubai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348880"/>
            <a:ext cx="3024336" cy="4039547"/>
          </a:xfrm>
          <a:prstGeom prst="rect">
            <a:avLst/>
          </a:prstGeom>
          <a:noFill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84923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229200"/>
            <a:ext cx="2550790" cy="103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7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002C58"/>
                </a:solidFill>
              </a:rPr>
              <a:t>ТЕПЛОВАЯ </a:t>
            </a:r>
            <a:r>
              <a:rPr lang="ru-RU" sz="3200" b="1" dirty="0" smtClean="0">
                <a:solidFill>
                  <a:srgbClr val="002C58"/>
                </a:solidFill>
              </a:rPr>
              <a:t>ИЗОЛЯЦИЯ</a:t>
            </a:r>
            <a:br>
              <a:rPr lang="ru-RU" sz="3200" b="1" dirty="0" smtClean="0">
                <a:solidFill>
                  <a:srgbClr val="002C58"/>
                </a:solidFill>
              </a:rPr>
            </a:br>
            <a:r>
              <a:rPr lang="ru-RU" sz="2400" b="1" dirty="0" smtClean="0">
                <a:solidFill>
                  <a:srgbClr val="002C58"/>
                </a:solidFill>
              </a:rPr>
              <a:t>НЕ ПОДВЕРЖЕННАЯ ВОЗДЕЙСТВИЮ ВЛАГИ</a:t>
            </a:r>
            <a:endParaRPr lang="en-GB" sz="2400" b="1" dirty="0" smtClean="0">
              <a:solidFill>
                <a:srgbClr val="002C58"/>
              </a:solidFill>
            </a:endParaRPr>
          </a:p>
        </p:txBody>
      </p:sp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4356100" y="1268413"/>
            <a:ext cx="4608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400" b="1" dirty="0"/>
              <a:t>ФИЗИЧЕСКИ ВСПЕНЕННЫЙ</a:t>
            </a:r>
            <a:r>
              <a:rPr lang="en-US" sz="2400" b="1" dirty="0"/>
              <a:t> </a:t>
            </a:r>
            <a:r>
              <a:rPr lang="ru-RU" sz="2400" b="1" dirty="0"/>
              <a:t>(ГАЗОНАПОЛНЕННЫЙ) </a:t>
            </a:r>
            <a:endParaRPr lang="en-US" sz="2400" b="1" dirty="0"/>
          </a:p>
          <a:p>
            <a:pPr algn="just"/>
            <a:r>
              <a:rPr lang="ru-RU" sz="2400" b="1" dirty="0"/>
              <a:t>ПОЛИЭТИЛЕН. </a:t>
            </a:r>
          </a:p>
        </p:txBody>
      </p:sp>
      <p:pic>
        <p:nvPicPr>
          <p:cNvPr id="16392" name="Рисунок 18" descr="D:\Работа\Тех каталог\Картинки рабочие jpg\Новая папка (2)\схема структур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4032250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5"/>
          <p:cNvSpPr>
            <a:spLocks noChangeArrowheads="1"/>
          </p:cNvSpPr>
          <p:nvPr/>
        </p:nvSpPr>
        <p:spPr bwMode="auto">
          <a:xfrm>
            <a:off x="4356100" y="3068638"/>
            <a:ext cx="4608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400" b="1"/>
              <a:t>ЗАКРЫТАЯ ЯЧЕИСТАЯ СТРУКТУРА – 99% ЗАКРЫТЫХ ПОР</a:t>
            </a:r>
          </a:p>
        </p:txBody>
      </p:sp>
      <p:sp>
        <p:nvSpPr>
          <p:cNvPr id="16394" name="Прямоугольник 8"/>
          <p:cNvSpPr>
            <a:spLocks noChangeArrowheads="1"/>
          </p:cNvSpPr>
          <p:nvPr/>
        </p:nvSpPr>
        <p:spPr bwMode="auto">
          <a:xfrm>
            <a:off x="0" y="5229225"/>
            <a:ext cx="954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Влагопоглощение по ГОСТ 17177-94 не более 0,8%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1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smtClean="0">
                <a:solidFill>
                  <a:srgbClr val="002C58"/>
                </a:solidFill>
              </a:rPr>
              <a:t>Подбор оптимального размера пор теплоизоляции</a:t>
            </a:r>
            <a:endParaRPr lang="en-GB" sz="3200" b="1" smtClean="0">
              <a:solidFill>
                <a:srgbClr val="002C58"/>
              </a:solidFill>
            </a:endParaRPr>
          </a:p>
        </p:txBody>
      </p:sp>
      <p:pic>
        <p:nvPicPr>
          <p:cNvPr id="17416" name="Picture 2" descr="D:\2008\LAMA-D\Maximenko280306\Rabota\Exibition\Flexalen\Technics\Tallin\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49069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" descr="C:\Documents and Settings\a.maksimenko\Мои документы\Мои рисунки\Cell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341438"/>
            <a:ext cx="35972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23850" y="47244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СНИЖЕНИЕ КОНВЕКЦИОННЫХ ТЕПЛОВЫХ ПОТЕРЬ</a:t>
            </a:r>
            <a:endParaRPr lang="en-GB" sz="28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388" y="188913"/>
            <a:ext cx="896461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002C58"/>
                </a:solidFill>
              </a:rPr>
              <a:t>ЛАБОРАТОРНАЯ УСТАНОВКА</a:t>
            </a:r>
          </a:p>
          <a:p>
            <a:pPr>
              <a:defRPr/>
            </a:pPr>
            <a:r>
              <a:rPr lang="en-GB" sz="3200" b="1" dirty="0">
                <a:solidFill>
                  <a:srgbClr val="002C58"/>
                </a:solidFill>
              </a:rPr>
              <a:t>EN</a:t>
            </a:r>
            <a:r>
              <a:rPr lang="ru-RU" sz="3200" b="1" dirty="0">
                <a:solidFill>
                  <a:srgbClr val="002C58"/>
                </a:solidFill>
              </a:rPr>
              <a:t>15632 </a:t>
            </a:r>
          </a:p>
          <a:p>
            <a:pPr>
              <a:defRPr/>
            </a:pPr>
            <a:endParaRPr lang="ru-RU" sz="3200" b="1" dirty="0"/>
          </a:p>
          <a:p>
            <a:pPr>
              <a:defRPr/>
            </a:pPr>
            <a:r>
              <a:rPr lang="ru-RU" sz="2800" b="1" dirty="0"/>
              <a:t>Измерение фактических тепловых потерь </a:t>
            </a:r>
          </a:p>
          <a:p>
            <a:pPr>
              <a:defRPr/>
            </a:pPr>
            <a:r>
              <a:rPr lang="ru-RU" sz="2800" b="1" kern="0" dirty="0">
                <a:solidFill>
                  <a:srgbClr val="006600"/>
                </a:solidFill>
                <a:ea typeface="+mj-ea"/>
                <a:cs typeface="+mj-cs"/>
              </a:rPr>
              <a:t>30мин – 2часа</a:t>
            </a:r>
            <a:endParaRPr lang="en-GB" sz="2800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2" descr="D:\2008\LAMA-D\Maximenko280306\Rabota\Exibition\Flexalen\Technics\Tallin\T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433638"/>
            <a:ext cx="5329238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600" b="1" dirty="0" smtClean="0"/>
              <a:t>Рабочие параметры </a:t>
            </a:r>
            <a:endParaRPr lang="en-GB" sz="3600" b="1" dirty="0" smtClean="0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27584" y="1268760"/>
            <a:ext cx="78488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ГОСТ Р 52134-2003. Трубы напорные из термопластов и соединительные детали к ним для систем водоснабжения и отопления. Общие технические условия</a:t>
            </a:r>
            <a:endParaRPr lang="ru-RU" sz="24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55576" y="2996952"/>
          <a:ext cx="7704855" cy="1463040"/>
        </p:xfrm>
        <a:graphic>
          <a:graphicData uri="http://schemas.openxmlformats.org/drawingml/2006/table">
            <a:tbl>
              <a:tblPr/>
              <a:tblGrid>
                <a:gridCol w="2145655"/>
                <a:gridCol w="694900"/>
                <a:gridCol w="694900"/>
                <a:gridCol w="694900"/>
                <a:gridCol w="694900"/>
                <a:gridCol w="694900"/>
                <a:gridCol w="694900"/>
                <a:gridCol w="694900"/>
                <a:gridCol w="694900"/>
              </a:tblGrid>
              <a:tr h="255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Температура, °С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-15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Давление, 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bar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2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2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0025" algn="l"/>
                          <a:tab pos="251460" algn="ctr"/>
                        </a:tabLst>
                      </a:pP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7584" y="4797152"/>
            <a:ext cx="7848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Кратковременно до 110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°С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5445224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температурном режиме согласно ГОСТ Р 52134-2003 – срок службы 50 лет.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7652" name="Заголовок 5"/>
          <p:cNvSpPr>
            <a:spLocks noGrp="1"/>
          </p:cNvSpPr>
          <p:nvPr>
            <p:ph type="title"/>
          </p:nvPr>
        </p:nvSpPr>
        <p:spPr>
          <a:xfrm>
            <a:off x="-396875" y="1341438"/>
            <a:ext cx="4897438" cy="2808287"/>
          </a:xfrm>
        </p:spPr>
        <p:txBody>
          <a:bodyPr/>
          <a:lstStyle/>
          <a:p>
            <a:pPr marL="342900" indent="-342900"/>
            <a:r>
              <a:rPr lang="ru-RU" sz="2400" b="1" dirty="0" smtClean="0"/>
              <a:t>     </a:t>
            </a:r>
            <a:r>
              <a:rPr lang="ru-RU" sz="2400" b="1" dirty="0" smtClean="0"/>
              <a:t>                   </a:t>
            </a:r>
            <a:r>
              <a:rPr lang="ru-RU" sz="2800" b="1" dirty="0" smtClean="0"/>
              <a:t>2009 </a:t>
            </a:r>
            <a:r>
              <a:rPr lang="ru-RU" sz="2800" b="1" dirty="0" smtClean="0"/>
              <a:t>год </a:t>
            </a:r>
            <a:r>
              <a:rPr lang="ru-RU" sz="2800" b="1" dirty="0" smtClean="0"/>
              <a:t>      </a:t>
            </a:r>
            <a:r>
              <a:rPr lang="ru-RU" sz="4000" b="1" dirty="0" smtClean="0"/>
              <a:t>всесторонние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         испытания в ОАО </a:t>
            </a:r>
            <a:r>
              <a:rPr lang="ru-RU" sz="2800" b="1" dirty="0" smtClean="0"/>
              <a:t>     «</a:t>
            </a:r>
            <a:r>
              <a:rPr lang="ru-RU" sz="2800" b="1" dirty="0" smtClean="0"/>
              <a:t>ВНИПИЭНЕРГОПРОМ» </a:t>
            </a: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endParaRPr lang="ru-RU" sz="2800" b="1" dirty="0" smtClean="0"/>
          </a:p>
        </p:txBody>
      </p:sp>
      <p:pic>
        <p:nvPicPr>
          <p:cNvPr id="27653" name="Рисунок 7" descr="D:\Работа\Тех каталог\Новый рисунок (10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0"/>
            <a:ext cx="41529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600" b="1" smtClean="0">
                <a:solidFill>
                  <a:srgbClr val="002C58"/>
                </a:solidFill>
              </a:rPr>
              <a:t>С 1976 года производство тепловой изоляции-</a:t>
            </a:r>
            <a:r>
              <a:rPr lang="ru-RU" sz="3200" b="1" smtClean="0">
                <a:solidFill>
                  <a:srgbClr val="002C58"/>
                </a:solidFill>
              </a:rPr>
              <a:t>огромный опыт </a:t>
            </a:r>
            <a:endParaRPr lang="en-GB" sz="3200" b="1" smtClean="0">
              <a:solidFill>
                <a:srgbClr val="002C58"/>
              </a:solidFill>
            </a:endParaRPr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268413"/>
            <a:ext cx="41243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8" descr="Z:\МАРКЕТИНГ\КАТАЛОГ 2011\Фото Теплоизоляции\Холодильная машина-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789363"/>
            <a:ext cx="28781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557338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Прямоугольник 5"/>
          <p:cNvSpPr>
            <a:spLocks noChangeArrowheads="1"/>
          </p:cNvSpPr>
          <p:nvPr/>
        </p:nvSpPr>
        <p:spPr bwMode="auto">
          <a:xfrm>
            <a:off x="0" y="5013325"/>
            <a:ext cx="25638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C58"/>
                </a:solidFill>
              </a:rPr>
              <a:t>с 2005 года </a:t>
            </a:r>
            <a:endParaRPr lang="en-US" sz="3200" b="1">
              <a:solidFill>
                <a:srgbClr val="002C58"/>
              </a:solidFill>
            </a:endParaRPr>
          </a:p>
          <a:p>
            <a:r>
              <a:rPr lang="ru-RU" sz="3200" b="1">
                <a:solidFill>
                  <a:srgbClr val="002C58"/>
                </a:solidFill>
              </a:rPr>
              <a:t>в России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8676" name="Заголовок 5"/>
          <p:cNvSpPr>
            <a:spLocks noGrp="1"/>
          </p:cNvSpPr>
          <p:nvPr>
            <p:ph type="title"/>
          </p:nvPr>
        </p:nvSpPr>
        <p:spPr>
          <a:xfrm>
            <a:off x="-433388" y="332656"/>
            <a:ext cx="9577388" cy="936625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ru-RU" sz="2400" b="1" dirty="0" smtClean="0"/>
              <a:t>    </a:t>
            </a:r>
            <a:r>
              <a:rPr lang="ru-RU" sz="3100" b="1" dirty="0" smtClean="0"/>
              <a:t>2011 год НП «Российское Теплоснабжение» </a:t>
            </a:r>
            <a:br>
              <a:rPr lang="ru-RU" sz="3100" b="1" dirty="0" smtClean="0"/>
            </a:br>
            <a:r>
              <a:rPr lang="ru-RU" sz="3100" b="1" dirty="0" smtClean="0"/>
              <a:t>реестр рекомендованных производителей</a:t>
            </a: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endParaRPr lang="ru-RU" sz="1600" b="1" dirty="0" smtClean="0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268413"/>
            <a:ext cx="6480175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Сертификаты</a:t>
            </a:r>
            <a:br>
              <a:rPr lang="ru-RU" sz="3600" b="1" dirty="0" smtClean="0"/>
            </a:br>
            <a:r>
              <a:rPr lang="ru-RU" sz="3600" b="1" dirty="0" smtClean="0"/>
              <a:t>соответствия ГОСТ Р 52134 – 2003</a:t>
            </a:r>
            <a:br>
              <a:rPr lang="ru-RU" sz="3600" b="1" dirty="0" smtClean="0"/>
            </a:br>
            <a:r>
              <a:rPr lang="ru-RU" sz="3600" b="1" dirty="0" smtClean="0"/>
              <a:t>соответствия ГОСТ Р 54468 – 2011</a:t>
            </a:r>
            <a:br>
              <a:rPr lang="ru-RU" sz="3600" b="1" dirty="0" smtClean="0"/>
            </a:br>
            <a:r>
              <a:rPr lang="ru-RU" sz="3600" b="1" dirty="0" smtClean="0"/>
              <a:t>Гигиеническое заключение ЕВРАЗЭС </a:t>
            </a:r>
            <a:br>
              <a:rPr lang="ru-RU" sz="3600" b="1" dirty="0" smtClean="0"/>
            </a:br>
            <a:endParaRPr lang="de-AT" sz="3600" b="1" dirty="0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2932113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988840"/>
            <a:ext cx="2699792" cy="38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 descr="http://www.thermaflex.ru/upload/big_sert/33-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16832"/>
            <a:ext cx="3205361" cy="45940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2012г. Проведение динамических испытаний гибких пред изолированных труб из полибутена на виброплатформе ЦНИИСК им. В.А. Кучеренко с оценкой возможности их использования в районах РФ  с сейсмичностью 7-9 баллов. </a:t>
            </a:r>
            <a:endParaRPr lang="ru-RU" sz="2000" b="1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96072"/>
            <a:ext cx="3743130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5283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119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2013г. Исследование полибутеновых (РВ) напорных труб для определения их стойкости к различным водным средам по методике ГОСТ Р 52134-2003 при расчетном постоянном давлении и температуре 95°С </a:t>
            </a:r>
            <a:endParaRPr lang="ru-RU" sz="2000" b="1" dirty="0"/>
          </a:p>
        </p:txBody>
      </p:sp>
      <p:pic>
        <p:nvPicPr>
          <p:cNvPr id="100354" name="Picture 2" descr="D:\комп нов 06.11.2012\Комп нов 06.06.2012\Флексален 2013\Программа испытаний ПБ на стойкость к хлору\Заключение по хлору\Оригинал заключения по хлору\письмо-заключение ПБ трубы фитинги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5050"/>
            <a:ext cx="352839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D:\комп нов 06.11.2012\Комп нов 06.06.2012\Флексален 2013\Программа испытаний ПБ на стойкость к хлору\Заключение по хлору\Оригинал заключения по хлору\техзаключение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05050"/>
            <a:ext cx="345638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6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3200" b="1" smtClean="0"/>
              <a:t>Применение трубопроводов </a:t>
            </a:r>
            <a:r>
              <a:rPr lang="en-US" sz="3200" b="1" smtClean="0"/>
              <a:t>Flexalen </a:t>
            </a:r>
            <a:r>
              <a:rPr lang="ru-RU" sz="3200" b="1" smtClean="0"/>
              <a:t>в  России с 2004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0063" y="1357313"/>
            <a:ext cx="82296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</a:t>
            </a:r>
            <a:r>
              <a:rPr lang="en-US" sz="16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Flexalen</a:t>
            </a:r>
            <a:r>
              <a:rPr lang="en-US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2004 года успешно применяются в России на всей территории от Владивостока до Краснодара как при строительстве новых коммуникаций так и при реконструкции теплосетей</a:t>
            </a:r>
          </a:p>
        </p:txBody>
      </p:sp>
      <p:pic>
        <p:nvPicPr>
          <p:cNvPr id="21508" name="Picture 2" descr="C:\Documents and Settings\lama\Рабочий стол\Кашары\2008_07_22_Кашары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500313"/>
            <a:ext cx="29305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C:\Documents and Settings\lama\Рабочий стол\Кашары\2008_07_22_Кашары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2214563"/>
            <a:ext cx="29289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5" descr="Fl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2928938"/>
            <a:ext cx="38735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539552" y="188640"/>
            <a:ext cx="78581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C58"/>
                </a:solidFill>
              </a:rPr>
              <a:t>Продукция </a:t>
            </a:r>
            <a:r>
              <a:rPr lang="en-US" sz="2800" b="1" dirty="0" err="1">
                <a:solidFill>
                  <a:srgbClr val="002C58"/>
                </a:solidFill>
              </a:rPr>
              <a:t>Flexalen</a:t>
            </a:r>
            <a:r>
              <a:rPr lang="en-US" sz="2800" b="1" dirty="0">
                <a:solidFill>
                  <a:srgbClr val="002C58"/>
                </a:solidFill>
              </a:rPr>
              <a:t> </a:t>
            </a:r>
            <a:r>
              <a:rPr lang="ru-RU" sz="2800" b="1" dirty="0">
                <a:solidFill>
                  <a:srgbClr val="002C58"/>
                </a:solidFill>
              </a:rPr>
              <a:t>получила </a:t>
            </a:r>
            <a:r>
              <a:rPr lang="ru-RU" sz="2800" b="1" dirty="0" smtClean="0">
                <a:solidFill>
                  <a:srgbClr val="002C58"/>
                </a:solidFill>
              </a:rPr>
              <a:t>широкое распространение в </a:t>
            </a:r>
            <a:r>
              <a:rPr lang="ru-RU" sz="2800" b="1" dirty="0">
                <a:solidFill>
                  <a:srgbClr val="002C58"/>
                </a:solidFill>
              </a:rPr>
              <a:t>Северо-Западном регионе </a:t>
            </a:r>
            <a:r>
              <a:rPr lang="ru-RU" sz="2800" b="1" dirty="0" smtClean="0">
                <a:solidFill>
                  <a:srgbClr val="002C58"/>
                </a:solidFill>
              </a:rPr>
              <a:t>России</a:t>
            </a:r>
            <a:endParaRPr lang="ru-RU" sz="2800" b="1" dirty="0">
              <a:solidFill>
                <a:srgbClr val="002C58"/>
              </a:solidFill>
            </a:endParaRPr>
          </a:p>
          <a:p>
            <a:r>
              <a:rPr lang="ru-RU" sz="1600" b="1" dirty="0" smtClean="0">
                <a:solidFill>
                  <a:srgbClr val="002952"/>
                </a:solidFill>
              </a:rPr>
              <a:t>2009</a:t>
            </a:r>
            <a:r>
              <a:rPr lang="ru-RU" sz="1600" b="1" dirty="0" smtClean="0"/>
              <a:t> Реконструкция </a:t>
            </a:r>
            <a:r>
              <a:rPr lang="ru-RU" sz="1600" b="1" dirty="0"/>
              <a:t>теплосетей Петроградского, Всеволожского, Курортного и Центрального района Санкт Петербурга. </a:t>
            </a:r>
            <a:r>
              <a:rPr lang="ru-RU" sz="1600" b="1" dirty="0" smtClean="0"/>
              <a:t>Реконструкция</a:t>
            </a:r>
            <a:r>
              <a:rPr lang="ru-RU" sz="1600" dirty="0" smtClean="0"/>
              <a:t> </a:t>
            </a:r>
            <a:r>
              <a:rPr lang="ru-RU" sz="1600" b="1" dirty="0" smtClean="0"/>
              <a:t>квартальная разводка. </a:t>
            </a:r>
            <a:r>
              <a:rPr lang="ru-RU" sz="1600" b="1" u="sng" dirty="0"/>
              <a:t>Заказчик – ООО </a:t>
            </a:r>
            <a:r>
              <a:rPr lang="ru-RU" sz="1600" b="1" u="sng" dirty="0" err="1"/>
              <a:t>Петербургтеплоэнерго</a:t>
            </a:r>
            <a:endParaRPr lang="ru-RU" sz="1600" b="1" dirty="0"/>
          </a:p>
        </p:txBody>
      </p:sp>
      <p:pic>
        <p:nvPicPr>
          <p:cNvPr id="22531" name="Picture 2" descr="C:\2008\LAMA-D\Maximenko280306\Rabota\Reklama\Flexalen\Flexalen\Petrograd-spb\DSC0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5051946" cy="30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0" y="0"/>
            <a:ext cx="2986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900"/>
          </a:p>
          <a:p>
            <a:pPr eaLnBrk="0" hangingPunct="0"/>
            <a:r>
              <a:rPr lang="ru-RU" sz="1200">
                <a:cs typeface="Times New Roman" pitchFamily="18" charset="0"/>
              </a:rPr>
              <a:t>		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517232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952"/>
                </a:solidFill>
              </a:rPr>
              <a:t>2012</a:t>
            </a:r>
            <a:r>
              <a:rPr lang="ru-RU" sz="1600" dirty="0" smtClean="0"/>
              <a:t> </a:t>
            </a:r>
            <a:r>
              <a:rPr lang="ru-RU" sz="1600" b="1" dirty="0" smtClean="0"/>
              <a:t>Реконструкция тепловых сетей в Новгородской области г. Волот, п. Сольцы, квартальная разводка.</a:t>
            </a:r>
            <a:endParaRPr lang="ru-RU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500063" y="714375"/>
            <a:ext cx="6786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0" y="0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4580" name="Заголовок 5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008063"/>
          </a:xfrm>
        </p:spPr>
        <p:txBody>
          <a:bodyPr>
            <a:normAutofit fontScale="90000"/>
          </a:bodyPr>
          <a:lstStyle/>
          <a:p>
            <a:pPr marL="342900" indent="-342900" algn="l"/>
            <a:r>
              <a:rPr lang="ru-RU" sz="1400" b="1" u="sng" smtClean="0"/>
              <a:t/>
            </a:r>
            <a:br>
              <a:rPr lang="ru-RU" sz="1400" b="1" u="sng" smtClean="0"/>
            </a:br>
            <a:r>
              <a:rPr lang="ru-RU" sz="2000" b="1" smtClean="0">
                <a:solidFill>
                  <a:srgbClr val="002C58"/>
                </a:solidFill>
              </a:rPr>
              <a:t>Полярная станция «Прогрес». Антарктида.  Теплотрасса, ГВС, ХВС, Канализация. </a:t>
            </a:r>
            <a:r>
              <a:rPr lang="ru-RU" sz="2000" b="1" u="sng" smtClean="0">
                <a:solidFill>
                  <a:srgbClr val="002C58"/>
                </a:solidFill>
              </a:rPr>
              <a:t>Заказчик – Институт Арктики и Антарктики. </a:t>
            </a:r>
            <a:br>
              <a:rPr lang="ru-RU" sz="2000" b="1" u="sng" smtClean="0">
                <a:solidFill>
                  <a:srgbClr val="002C58"/>
                </a:solidFill>
              </a:rPr>
            </a:br>
            <a:r>
              <a:rPr lang="ru-RU" sz="2000" b="1" u="sng" smtClean="0"/>
              <a:t/>
            </a:r>
            <a:br>
              <a:rPr lang="ru-RU" sz="2000" b="1" u="sng" smtClean="0"/>
            </a:br>
            <a:r>
              <a:rPr lang="ru-RU" sz="1600" b="1" u="sng" smtClean="0"/>
              <a:t/>
            </a:r>
            <a:br>
              <a:rPr lang="ru-RU" sz="1600" b="1" u="sng" smtClean="0"/>
            </a:br>
            <a:endParaRPr lang="ru-RU" sz="1600" b="1" smtClean="0"/>
          </a:p>
        </p:txBody>
      </p:sp>
      <p:pic>
        <p:nvPicPr>
          <p:cNvPr id="24581" name="Picture 2" descr="Z:\МАРКЕТИНГ\Reference List 2010\Санкт-Петербург\Российская Антарктическая станция Прогресс 2009\004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0" y="2781300"/>
            <a:ext cx="4248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D:\2008\LAMA-D\Maximenko280306\Rabota\Exibition\Flexalen\Objects\Antarctida\Antarctida-red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563938" y="1268413"/>
            <a:ext cx="5262562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2008\LAMA-D\Maximenko280306\Rabota\Reklama\F-Advertising\P1000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997200"/>
            <a:ext cx="3434284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6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7" name="Rectangle 15"/>
          <p:cNvSpPr>
            <a:spLocks noChangeArrowheads="1"/>
          </p:cNvSpPr>
          <p:nvPr/>
        </p:nvSpPr>
        <p:spPr bwMode="auto">
          <a:xfrm>
            <a:off x="250825" y="444500"/>
            <a:ext cx="828198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3600" b="1" dirty="0">
                <a:solidFill>
                  <a:srgbClr val="002C58"/>
                </a:solidFill>
              </a:rPr>
              <a:t>СТАБИЛЬНОСТЬ ИЗОЛЯЦИОННЫХ СВОЙСТВ</a:t>
            </a:r>
          </a:p>
        </p:txBody>
      </p:sp>
      <p:sp>
        <p:nvSpPr>
          <p:cNvPr id="18438" name="Rectangle 15"/>
          <p:cNvSpPr>
            <a:spLocks noChangeArrowheads="1"/>
          </p:cNvSpPr>
          <p:nvPr/>
        </p:nvSpPr>
        <p:spPr bwMode="auto">
          <a:xfrm>
            <a:off x="323850" y="1844675"/>
            <a:ext cx="8281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2C58"/>
                </a:solidFill>
              </a:rPr>
              <a:t>ОТСУТСТВИЕ ПРОБЛЕМ </a:t>
            </a:r>
            <a:r>
              <a:rPr lang="ru-RU" sz="3600" b="1" dirty="0">
                <a:solidFill>
                  <a:srgbClr val="002C58"/>
                </a:solidFill>
              </a:rPr>
              <a:t>ЛОКАЛЬНОГО РЕМОНТА</a:t>
            </a:r>
          </a:p>
        </p:txBody>
      </p:sp>
      <p:sp>
        <p:nvSpPr>
          <p:cNvPr id="18439" name="Rectangle 15"/>
          <p:cNvSpPr>
            <a:spLocks noChangeArrowheads="1"/>
          </p:cNvSpPr>
          <p:nvPr/>
        </p:nvSpPr>
        <p:spPr bwMode="auto">
          <a:xfrm>
            <a:off x="152400" y="3428931"/>
            <a:ext cx="59317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3600" b="1" dirty="0">
                <a:solidFill>
                  <a:srgbClr val="002C58"/>
                </a:solidFill>
              </a:rPr>
              <a:t>НЕПОДВЕРЖЕННОСТЬ ВОЗДЕЙСТВИЮ </a:t>
            </a:r>
          </a:p>
          <a:p>
            <a:pPr algn="just"/>
            <a:r>
              <a:rPr lang="ru-RU" sz="3600" b="1" dirty="0">
                <a:solidFill>
                  <a:srgbClr val="002C58"/>
                </a:solidFill>
              </a:rPr>
              <a:t>ВЛАГИ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Наличие любых фасонных деталей</a:t>
            </a:r>
            <a:endParaRPr lang="ru-RU" dirty="0"/>
          </a:p>
        </p:txBody>
      </p:sp>
      <p:pic>
        <p:nvPicPr>
          <p:cNvPr id="4" name="Рисунок 3" descr="2011-08-08 13.16.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284984"/>
            <a:ext cx="4032448" cy="2808312"/>
          </a:xfrm>
          <a:prstGeom prst="rect">
            <a:avLst/>
          </a:prstGeom>
        </p:spPr>
      </p:pic>
      <p:pic>
        <p:nvPicPr>
          <p:cNvPr id="6" name="Рисунок 5" descr="2013-11-08 17.25.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12776"/>
            <a:ext cx="4392488" cy="32943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2952"/>
                </a:solidFill>
              </a:rPr>
              <a:t>	</a:t>
            </a:r>
            <a:r>
              <a:rPr lang="ru-RU" sz="3600" b="1" dirty="0" smtClean="0">
                <a:solidFill>
                  <a:srgbClr val="002952"/>
                </a:solidFill>
              </a:rPr>
              <a:t>Надежность и универсальность </a:t>
            </a:r>
          </a:p>
        </p:txBody>
      </p:sp>
      <p:sp>
        <p:nvSpPr>
          <p:cNvPr id="2457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4581" name="Picture 9" descr="D:\2008\LAMA-D\Maximenko280306\Rabota\Exibition\Flexalen\Technics\HELA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28775"/>
            <a:ext cx="19446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Press-conn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141663"/>
            <a:ext cx="23050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23050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628800"/>
            <a:ext cx="33178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4149725"/>
            <a:ext cx="2082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тройник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804025" y="1773238"/>
            <a:ext cx="1801813" cy="2160587"/>
          </a:xfrm>
          <a:noFill/>
        </p:spPr>
      </p:pic>
      <p:pic>
        <p:nvPicPr>
          <p:cNvPr id="24587" name="Picture 3" descr="P97216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084888" y="4149725"/>
            <a:ext cx="2579687" cy="1735138"/>
          </a:xfrm>
          <a:noFill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836712"/>
            <a:ext cx="93964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C58"/>
                </a:solidFill>
              </a:rPr>
              <a:t>л</a:t>
            </a:r>
            <a:r>
              <a:rPr lang="ru-RU" sz="2800" b="1" dirty="0" smtClean="0">
                <a:solidFill>
                  <a:srgbClr val="002C58"/>
                </a:solidFill>
              </a:rPr>
              <a:t>юбых типов </a:t>
            </a:r>
            <a:r>
              <a:rPr lang="ru-RU" sz="2800" b="1" dirty="0" smtClean="0">
                <a:solidFill>
                  <a:srgbClr val="002C58"/>
                </a:solidFill>
              </a:rPr>
              <a:t>соединений</a:t>
            </a:r>
            <a:endParaRPr lang="en-US" sz="2800" b="1" dirty="0">
              <a:solidFill>
                <a:srgbClr val="002C5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/>
              <a:t>Компания </a:t>
            </a:r>
            <a:r>
              <a:rPr lang="en-US" sz="1400" b="1" smtClean="0"/>
              <a:t>Thermaflex International Holding bv</a:t>
            </a:r>
            <a:r>
              <a:rPr lang="ru-RU" sz="1400" smtClean="0"/>
              <a:t> </a:t>
            </a:r>
            <a:r>
              <a:rPr lang="en-US" sz="1400" smtClean="0"/>
              <a:t> </a:t>
            </a:r>
            <a:r>
              <a:rPr lang="ru-RU" sz="1400" smtClean="0"/>
              <a:t>по праву может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/>
              <a:t>считаться одной из авторитетнейших организаций в мире,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/>
              <a:t>работающих в сфере энергосбережения. </a:t>
            </a:r>
            <a:r>
              <a:rPr lang="en-US" sz="1400" smtClean="0"/>
              <a:t>Thermaflex  </a:t>
            </a:r>
            <a:r>
              <a:rPr lang="ru-RU" sz="1400" smtClean="0"/>
              <a:t>был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/>
              <a:t>основан в 1976 году в Нидерландах в городе Ваалвейк. Со дня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/>
              <a:t>основания </a:t>
            </a:r>
            <a:r>
              <a:rPr lang="ru-RU" sz="1400" b="1" smtClean="0">
                <a:solidFill>
                  <a:srgbClr val="339933"/>
                </a:solidFill>
              </a:rPr>
              <a:t>энергосбережение </a:t>
            </a:r>
            <a:r>
              <a:rPr lang="ru-RU" sz="1400" b="1" i="1" smtClean="0">
                <a:solidFill>
                  <a:srgbClr val="339933"/>
                </a:solidFill>
              </a:rPr>
              <a:t>и охрана окружающей среды</a:t>
            </a:r>
            <a:r>
              <a:rPr lang="ru-RU" sz="1400" smtClean="0">
                <a:solidFill>
                  <a:srgbClr val="339933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/>
              <a:t>были выбраны главной целью и миссией организации</a:t>
            </a:r>
            <a:r>
              <a:rPr lang="ru-RU" sz="1400" b="1" smtClean="0"/>
              <a:t>.</a:t>
            </a:r>
            <a:r>
              <a:rPr lang="ru-RU" sz="1400" smtClean="0"/>
              <a:t> </a:t>
            </a:r>
          </a:p>
        </p:txBody>
      </p:sp>
      <p:pic>
        <p:nvPicPr>
          <p:cNvPr id="7171" name="Picture 7" descr="Factor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1863" y="1628775"/>
            <a:ext cx="2808287" cy="2106613"/>
          </a:xfrm>
          <a:noFill/>
        </p:spPr>
      </p:pic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002C58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Введение</a:t>
            </a:r>
            <a:endParaRPr lang="ru-RU" sz="2800">
              <a:solidFill>
                <a:schemeClr val="tx2"/>
              </a:solidFill>
            </a:endParaRPr>
          </a:p>
        </p:txBody>
      </p:sp>
      <p:pic>
        <p:nvPicPr>
          <p:cNvPr id="8197" name="Picture 13" descr="C:\2008\LAMA-D\Maximenko280306\Rabota\Reklama\Moscow-gov2009\T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3429000"/>
            <a:ext cx="32146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9"/>
          <p:cNvSpPr txBox="1">
            <a:spLocks noChangeArrowheads="1"/>
          </p:cNvSpPr>
          <p:nvPr/>
        </p:nvSpPr>
        <p:spPr bwMode="auto">
          <a:xfrm>
            <a:off x="4071938" y="4214813"/>
            <a:ext cx="4714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8775">
              <a:lnSpc>
                <a:spcPct val="80000"/>
              </a:lnSpc>
              <a:spcBef>
                <a:spcPts val="338"/>
              </a:spcBef>
            </a:pPr>
            <a:r>
              <a:rPr lang="ru-RU" sz="1600" dirty="0"/>
              <a:t>Начало реализации поставленной цели было положено в 1976 году с открытием производства высококачественной теплоизоляции из вспененных материалов. На сегодняшний день </a:t>
            </a:r>
            <a:r>
              <a:rPr lang="ru-RU" sz="1600" b="1" dirty="0"/>
              <a:t>«</a:t>
            </a:r>
            <a:r>
              <a:rPr lang="en-US" sz="1600" b="1" dirty="0"/>
              <a:t>Thermaflex</a:t>
            </a:r>
            <a:r>
              <a:rPr lang="ru-RU" sz="1600" b="1" dirty="0"/>
              <a:t>»</a:t>
            </a:r>
            <a:r>
              <a:rPr lang="ru-RU" sz="1600" dirty="0"/>
              <a:t>  является крупным международным холдингом и одним из крупнейших предприятий по производству теплоизоляционных материалов в мире.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3" name="Rectangle 15"/>
          <p:cNvSpPr>
            <a:spLocks noChangeArrowheads="1"/>
          </p:cNvSpPr>
          <p:nvPr/>
        </p:nvSpPr>
        <p:spPr bwMode="auto">
          <a:xfrm>
            <a:off x="395288" y="188913"/>
            <a:ext cx="8501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3200" b="1">
                <a:solidFill>
                  <a:srgbClr val="002C58"/>
                </a:solidFill>
                <a:ea typeface="Calibri" pitchFamily="34" charset="0"/>
                <a:cs typeface="Times New Roman" pitchFamily="18" charset="0"/>
              </a:rPr>
              <a:t>Сварные соединения – максимальная надежность</a:t>
            </a:r>
          </a:p>
          <a:p>
            <a:pPr marL="342900" indent="-342900" eaLnBrk="0" hangingPunct="0"/>
            <a:r>
              <a:rPr lang="ru-RU" sz="1600" b="1"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marL="342900" indent="-342900" eaLnBrk="0" hangingPunct="0"/>
            <a:r>
              <a:rPr lang="ru-RU" sz="1600" b="1">
                <a:ea typeface="Calibri" pitchFamily="34" charset="0"/>
                <a:cs typeface="Times New Roman" pitchFamily="18" charset="0"/>
              </a:rPr>
              <a:t>      </a:t>
            </a:r>
            <a:endParaRPr lang="ru-RU" sz="16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4" name="Прямоугольник 7"/>
          <p:cNvSpPr>
            <a:spLocks noChangeArrowheads="1"/>
          </p:cNvSpPr>
          <p:nvPr/>
        </p:nvSpPr>
        <p:spPr bwMode="auto">
          <a:xfrm>
            <a:off x="179388" y="4292600"/>
            <a:ext cx="4714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C58"/>
                </a:solidFill>
              </a:rPr>
              <a:t>Гомогенность, т.е однородность </a:t>
            </a:r>
          </a:p>
          <a:p>
            <a:r>
              <a:rPr lang="ru-RU" sz="2000" b="1">
                <a:solidFill>
                  <a:srgbClr val="002C58"/>
                </a:solidFill>
              </a:rPr>
              <a:t>соединения труба - фитинг</a:t>
            </a:r>
            <a:endParaRPr lang="ru-RU" sz="2000">
              <a:solidFill>
                <a:srgbClr val="002C58"/>
              </a:solidFill>
            </a:endParaRPr>
          </a:p>
        </p:txBody>
      </p:sp>
      <p:pic>
        <p:nvPicPr>
          <p:cNvPr id="15365" name="Picture 4" descr="C:\2008\LAMA-D\Maximenko280306\Rabota\Information\CD-Original\Flexalen-CD2\Fotos Flexalen\Export selection\Fittings\PB-fittings\GF-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933825"/>
            <a:ext cx="2857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40084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41438"/>
            <a:ext cx="4000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Унифицированное оборудование для монтажа и удобство транспортировки</a:t>
            </a:r>
            <a:endParaRPr lang="ru-RU" sz="3200" dirty="0"/>
          </a:p>
        </p:txBody>
      </p:sp>
      <p:pic>
        <p:nvPicPr>
          <p:cNvPr id="104450" name="Picture 2" descr="C:\Users\1\Desktop\Фото с объектов\10089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573016"/>
            <a:ext cx="3919984" cy="2304256"/>
          </a:xfrm>
          <a:prstGeom prst="rect">
            <a:avLst/>
          </a:prstGeom>
          <a:noFill/>
        </p:spPr>
      </p:pic>
      <p:pic>
        <p:nvPicPr>
          <p:cNvPr id="3" name="Picture 3" descr="C:\Users\1\Desktop\Фото с объектов\deltadragon31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628800"/>
            <a:ext cx="3672407" cy="2289872"/>
          </a:xfrm>
          <a:prstGeom prst="rect">
            <a:avLst/>
          </a:prstGeom>
          <a:noFill/>
        </p:spPr>
      </p:pic>
      <p:pic>
        <p:nvPicPr>
          <p:cNvPr id="104451" name="Picture 3" descr="C:\Users\1\Desktop\Фото с объектов\IMG_20130111_15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600400" cy="4320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-008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812360" cy="5859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Более 1200 км проложено в России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2008 Новосибирская область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5535" y="1340768"/>
            <a:ext cx="3656385" cy="46910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Заказчик- Администрация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Усть-Таркского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района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с.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Кушаги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 Бесканальная прокладка тепловых сетей.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 descr="D:\комп нов 06.11.2012\Комп нов 06.06.2012\Флешка\Фото\Кушаги\IMAGE_0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5148064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D:\комп нов 06.11.2012\Комп нов 06.06.2012\Флешка\Фото\Кушаги\IMAGE_0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33564"/>
            <a:ext cx="4608512" cy="359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9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09328"/>
            <a:ext cx="3744416" cy="2448272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Заказчик- Управление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МВД России по г. Новосибирску. Новосибирск, ул. Дунаевского 23. Объект закрытого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типа. Реконструкция тепловых сетей и систем горячего водоснабжения 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 descr="C:\Users\Елена\Documents\ТЕРМАФЛЕКС\Фото с объектов\IMG_20111011_103837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2656"/>
            <a:ext cx="4329126" cy="273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ocuments\ТЕРМАФЛЕКС\Фото с объектов\IMG_20111011_1038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316288" cy="288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80" name="Picture 4" descr="C:\Users\Виктор\Desktop\БелМедведьШевро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208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4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г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Новосибирск                Ул. Учительская, д 48.  Новое строительство тепловых сетей.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140968"/>
            <a:ext cx="3610744" cy="298519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г. Новосибирск,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Богдана Хмельницкого 94.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Заказчик - НЗХК.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Реконструкция внутриплощадочных тепловых сетей, ГВС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2" name="Picture 2" descr="C:\Users\Виктор\Desktop\0_b42df_36898bca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582368" cy="298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http://dmitrysh.gorod.tomsk.ru/posts-files/66/230/i/124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582368" cy="3207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410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2013г. Перечень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объектов г.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Новосибирска,  реконструкция с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применением предварительно теплоизолированных трубопроводов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FLEXALEN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. ХВС,ГВС.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Заказчик - НГТЭ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dirty="0" smtClean="0"/>
              <a:t>•ЦТП-п-05/1</a:t>
            </a:r>
            <a:r>
              <a:rPr lang="ru-RU" dirty="0"/>
              <a:t>, ул. Березовая 3</a:t>
            </a:r>
          </a:p>
          <a:p>
            <a:pPr marL="0" lvl="0" indent="0">
              <a:buNone/>
            </a:pPr>
            <a:r>
              <a:rPr lang="ru-RU" dirty="0" smtClean="0"/>
              <a:t>•ЦТП-п-02/1</a:t>
            </a:r>
            <a:r>
              <a:rPr lang="ru-RU" dirty="0"/>
              <a:t>, ул. Березовая 5</a:t>
            </a:r>
          </a:p>
          <a:p>
            <a:pPr marL="0" lvl="0" indent="0">
              <a:buNone/>
            </a:pPr>
            <a:r>
              <a:rPr lang="ru-RU" dirty="0" smtClean="0"/>
              <a:t>•ЦТП-к01</a:t>
            </a:r>
            <a:r>
              <a:rPr lang="ru-RU" dirty="0"/>
              <a:t>, ул. Петухова 146</a:t>
            </a:r>
          </a:p>
          <a:p>
            <a:pPr marL="0" lvl="0" indent="0">
              <a:buNone/>
            </a:pPr>
            <a:r>
              <a:rPr lang="ru-RU" dirty="0" smtClean="0"/>
              <a:t>•ЦТП-л05</a:t>
            </a:r>
            <a:r>
              <a:rPr lang="ru-RU" dirty="0"/>
              <a:t>, ул. Станиславского 28</a:t>
            </a:r>
          </a:p>
          <a:p>
            <a:pPr marL="0" lvl="0" indent="0">
              <a:buNone/>
            </a:pPr>
            <a:r>
              <a:rPr lang="ru-RU" dirty="0" smtClean="0"/>
              <a:t>•ЦТП-а04</a:t>
            </a:r>
            <a:r>
              <a:rPr lang="ru-RU" dirty="0"/>
              <a:t>, ул. Станиславского 19</a:t>
            </a:r>
          </a:p>
          <a:p>
            <a:pPr marL="0" lvl="0" indent="0">
              <a:buNone/>
            </a:pPr>
            <a:r>
              <a:rPr lang="ru-RU" dirty="0" smtClean="0"/>
              <a:t>•ЦТП-к19.59</a:t>
            </a:r>
            <a:r>
              <a:rPr lang="ru-RU" dirty="0"/>
              <a:t>, ул. Петухова 44</a:t>
            </a:r>
          </a:p>
          <a:p>
            <a:pPr marL="0" lvl="0" indent="0">
              <a:buNone/>
            </a:pPr>
            <a:r>
              <a:rPr lang="ru-RU" dirty="0" smtClean="0"/>
              <a:t>•ЦТП-к15.67</a:t>
            </a:r>
            <a:r>
              <a:rPr lang="ru-RU" dirty="0"/>
              <a:t>, ул. Зорге 247</a:t>
            </a:r>
          </a:p>
          <a:p>
            <a:pPr marL="0" lvl="0" indent="0">
              <a:buNone/>
            </a:pPr>
            <a:r>
              <a:rPr lang="ru-RU" dirty="0" smtClean="0"/>
              <a:t>•ЦТП-к45</a:t>
            </a:r>
            <a:r>
              <a:rPr lang="ru-RU" dirty="0"/>
              <a:t>, ул. Сибиряков-Гвардейцев 60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•ЦТП-к21/36</a:t>
            </a:r>
            <a:r>
              <a:rPr lang="ru-RU" dirty="0"/>
              <a:t>, ул. Сибиряков-Гвардейцев 58/1</a:t>
            </a:r>
          </a:p>
          <a:p>
            <a:pPr marL="0" indent="0">
              <a:buNone/>
            </a:pPr>
            <a:r>
              <a:rPr lang="ru-RU" dirty="0" smtClean="0"/>
              <a:t>•ЦТП-318</a:t>
            </a:r>
            <a:r>
              <a:rPr lang="ru-RU" dirty="0"/>
              <a:t>, ул. Холодильная 18</a:t>
            </a:r>
          </a:p>
          <a:p>
            <a:pPr marL="0" indent="0">
              <a:buNone/>
            </a:pPr>
            <a:r>
              <a:rPr lang="ru-RU" dirty="0" smtClean="0"/>
              <a:t>•ЦТП-д14</a:t>
            </a:r>
            <a:r>
              <a:rPr lang="ru-RU" dirty="0"/>
              <a:t>, ул. Учительская 8</a:t>
            </a:r>
          </a:p>
          <a:p>
            <a:pPr marL="0" indent="0">
              <a:buNone/>
            </a:pPr>
            <a:r>
              <a:rPr lang="ru-RU" dirty="0" smtClean="0"/>
              <a:t>•ЦТП-у41</a:t>
            </a:r>
            <a:r>
              <a:rPr lang="ru-RU" dirty="0"/>
              <a:t>, ул. Орджоникидзе 43а</a:t>
            </a:r>
          </a:p>
          <a:p>
            <a:pPr marL="0" indent="0">
              <a:buNone/>
            </a:pPr>
            <a:r>
              <a:rPr lang="ru-RU" dirty="0" smtClean="0"/>
              <a:t>•ЦТП-ц20</a:t>
            </a:r>
            <a:r>
              <a:rPr lang="ru-RU" dirty="0"/>
              <a:t>, ул. Романова 23а</a:t>
            </a:r>
          </a:p>
          <a:p>
            <a:pPr marL="0" indent="0">
              <a:buNone/>
            </a:pPr>
            <a:r>
              <a:rPr lang="ru-RU" dirty="0" smtClean="0"/>
              <a:t>•ЦТП-кл02/49</a:t>
            </a:r>
            <a:r>
              <a:rPr lang="ru-RU" dirty="0"/>
              <a:t>, ул. Новая Заря 17</a:t>
            </a:r>
          </a:p>
          <a:p>
            <a:pPr marL="0" indent="0">
              <a:buNone/>
            </a:pPr>
            <a:r>
              <a:rPr lang="ru-RU" dirty="0" smtClean="0"/>
              <a:t>•ЦТП-кл01/14а</a:t>
            </a:r>
            <a:r>
              <a:rPr lang="ru-RU" dirty="0"/>
              <a:t>, ул. </a:t>
            </a:r>
            <a:r>
              <a:rPr lang="ru-RU" dirty="0" err="1"/>
              <a:t>Олеко</a:t>
            </a:r>
            <a:r>
              <a:rPr lang="ru-RU" dirty="0"/>
              <a:t> </a:t>
            </a:r>
            <a:r>
              <a:rPr lang="ru-RU" dirty="0" err="1"/>
              <a:t>Дундича</a:t>
            </a:r>
            <a:r>
              <a:rPr lang="ru-RU" dirty="0"/>
              <a:t> 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54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Заказчик МУП «Энергия»</a:t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ГВС, ХВС.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ул. Даргомыжского </a:t>
            </a:r>
            <a:r>
              <a:rPr lang="ru-RU" dirty="0" smtClean="0"/>
              <a:t>12</a:t>
            </a:r>
            <a:endParaRPr lang="ru-RU" dirty="0"/>
          </a:p>
          <a:p>
            <a:pPr lvl="0"/>
            <a:r>
              <a:rPr lang="ru-RU" dirty="0"/>
              <a:t>ул. Залесского </a:t>
            </a:r>
            <a:r>
              <a:rPr lang="ru-RU" dirty="0" smtClean="0"/>
              <a:t>6 </a:t>
            </a:r>
            <a:r>
              <a:rPr lang="en-US" dirty="0" smtClean="0"/>
              <a:t>A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0355" name="Picture 3" descr="E:\фото 2013\Зорге6а(Т3, Т4, В1)\IMAG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20"/>
            <a:ext cx="18971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E:\фото 2013\IMAG0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205316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E:\фото 2013\Зорге6а(Т3, Т4, В1)\IMAG0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56892"/>
            <a:ext cx="211267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фото 2013\Петухова 146\IMAG0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1975133" cy="329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52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4"/>
          <p:cNvSpPr>
            <a:spLocks noChangeArrowheads="1"/>
          </p:cNvSpPr>
          <p:nvPr/>
        </p:nvSpPr>
        <p:spPr bwMode="auto">
          <a:xfrm>
            <a:off x="468313" y="1268413"/>
            <a:ext cx="820896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952"/>
                </a:solidFill>
              </a:rPr>
              <a:t>Представительство </a:t>
            </a:r>
            <a:r>
              <a:rPr lang="en-US" sz="3600" b="1" dirty="0" smtClean="0">
                <a:solidFill>
                  <a:srgbClr val="002952"/>
                </a:solidFill>
              </a:rPr>
              <a:t>Thermaflex </a:t>
            </a:r>
            <a:r>
              <a:rPr lang="ru-RU" sz="3600" b="1" dirty="0" smtClean="0">
                <a:solidFill>
                  <a:srgbClr val="002952"/>
                </a:solidFill>
              </a:rPr>
              <a:t>в Новосибирске</a:t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smtClean="0">
                <a:solidFill>
                  <a:srgbClr val="002952"/>
                </a:solidFill>
              </a:rPr>
              <a:t/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err="1" smtClean="0">
                <a:solidFill>
                  <a:srgbClr val="002952"/>
                </a:solidFill>
              </a:rPr>
              <a:t>ул.Б</a:t>
            </a:r>
            <a:r>
              <a:rPr lang="ru-RU" sz="3600" b="1" dirty="0" smtClean="0">
                <a:solidFill>
                  <a:srgbClr val="002952"/>
                </a:solidFill>
              </a:rPr>
              <a:t>. Хмельницкого, дом 113, </a:t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smtClean="0">
                <a:solidFill>
                  <a:srgbClr val="002952"/>
                </a:solidFill>
              </a:rPr>
              <a:t/>
            </a:r>
            <a:br>
              <a:rPr lang="ru-RU" sz="3600" b="1" dirty="0" smtClean="0">
                <a:solidFill>
                  <a:srgbClr val="002952"/>
                </a:solidFill>
              </a:rPr>
            </a:br>
            <a:r>
              <a:rPr lang="ru-RU" sz="3600" b="1" dirty="0" smtClean="0">
                <a:solidFill>
                  <a:srgbClr val="002952"/>
                </a:solidFill>
              </a:rPr>
              <a:t>Телефон </a:t>
            </a:r>
            <a:r>
              <a:rPr lang="en-US" sz="3600" b="1" dirty="0" smtClean="0">
                <a:solidFill>
                  <a:srgbClr val="002952"/>
                </a:solidFill>
              </a:rPr>
              <a:t>: </a:t>
            </a:r>
            <a:r>
              <a:rPr lang="ru-RU" sz="3600" b="1" dirty="0" smtClean="0">
                <a:solidFill>
                  <a:srgbClr val="002952"/>
                </a:solidFill>
              </a:rPr>
              <a:t>(383) 212-84-30.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dirty="0" smtClean="0">
                <a:solidFill>
                  <a:srgbClr val="002C58"/>
                </a:solidFill>
              </a:rPr>
              <a:t/>
            </a:r>
            <a:br>
              <a:rPr lang="en-GB" dirty="0" smtClean="0">
                <a:solidFill>
                  <a:srgbClr val="002C58"/>
                </a:solidFill>
              </a:rPr>
            </a:br>
            <a:endParaRPr lang="ru-R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333375"/>
            <a:ext cx="8229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СПАСИБО ЗА ВНИМАНИЕ!</a:t>
            </a:r>
            <a:br>
              <a:rPr lang="ru-RU" sz="44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r>
              <a:rPr lang="ru-RU" sz="3200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endParaRPr lang="en-GB" sz="32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313" y="5229200"/>
            <a:ext cx="8208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952"/>
                </a:solidFill>
              </a:rPr>
              <a:t>Директор представительства </a:t>
            </a:r>
            <a:r>
              <a:rPr lang="ru-RU" b="1" dirty="0" smtClean="0">
                <a:solidFill>
                  <a:srgbClr val="002952"/>
                </a:solidFill>
              </a:rPr>
              <a:t>Никитин Виктор Арнольдович.</a:t>
            </a:r>
            <a:endParaRPr lang="en-GB" b="1" dirty="0">
              <a:solidFill>
                <a:srgbClr val="00295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7451725" y="5084763"/>
          <a:ext cx="1441450" cy="803275"/>
        </p:xfrm>
        <a:graphic>
          <a:graphicData uri="http://schemas.openxmlformats.org/presentationml/2006/ole">
            <p:oleObj spid="_x0000_s29740" name="Image" r:id="rId3" imgW="1581781" imgH="880576" progId="">
              <p:embed/>
            </p:oleObj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ru-RU" dirty="0" smtClean="0"/>
              <a:t>		</a:t>
            </a:r>
            <a:endParaRPr lang="ru-RU" sz="1400" dirty="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71500" y="162760"/>
            <a:ext cx="6715125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УНИКАЛЬНЫЕ НАУЧНО ИССЛЕДОВАТЕЛЬСКИЕ И КОНСТРУКТОРСКИЕ РАЗРАБОТКИ</a:t>
            </a:r>
            <a:endParaRPr lang="ru-RU" sz="2400" b="1" dirty="0">
              <a:solidFill>
                <a:schemeClr val="tx2"/>
              </a:solidFill>
            </a:endParaRPr>
          </a:p>
          <a:p>
            <a:pPr algn="just"/>
            <a:r>
              <a:rPr lang="ru-RU" dirty="0"/>
              <a:t>	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endParaRPr lang="ru-RU" dirty="0"/>
          </a:p>
          <a:p>
            <a:r>
              <a:rPr lang="ru-RU" sz="1800" dirty="0"/>
              <a:t>	</a:t>
            </a:r>
          </a:p>
          <a:p>
            <a:endParaRPr lang="en-US" sz="1800" b="1" dirty="0" smtClean="0"/>
          </a:p>
          <a:p>
            <a:endParaRPr lang="en-US" sz="1800" b="1" dirty="0" smtClean="0"/>
          </a:p>
          <a:p>
            <a:endParaRPr lang="en-US" sz="1800" b="1" dirty="0" smtClean="0"/>
          </a:p>
          <a:p>
            <a:endParaRPr lang="en-US" sz="1800" b="1" dirty="0" smtClean="0"/>
          </a:p>
          <a:p>
            <a:r>
              <a:rPr lang="ru-RU" sz="1800" b="1" dirty="0" smtClean="0"/>
              <a:t>Вспененный полиэтилен </a:t>
            </a:r>
            <a:r>
              <a:rPr lang="ru-RU" sz="1800" b="1" dirty="0"/>
              <a:t>и </a:t>
            </a:r>
            <a:r>
              <a:rPr lang="ru-RU" sz="1800" b="1" dirty="0" smtClean="0"/>
              <a:t>материалы </a:t>
            </a:r>
            <a:r>
              <a:rPr lang="ru-RU" sz="1800" b="1" dirty="0" err="1"/>
              <a:t>полиулефиновой</a:t>
            </a:r>
            <a:r>
              <a:rPr lang="ru-RU" sz="1800" b="1" dirty="0"/>
              <a:t> группы </a:t>
            </a:r>
            <a:r>
              <a:rPr lang="ru-RU" sz="1800" dirty="0"/>
              <a:t>для внутренних </a:t>
            </a:r>
            <a:r>
              <a:rPr lang="ru-RU" sz="1800" dirty="0" smtClean="0"/>
              <a:t>и наружных систем </a:t>
            </a:r>
            <a:r>
              <a:rPr lang="ru-RU" sz="1800" dirty="0"/>
              <a:t>отопления, холодного и горячего водоснабжения, кондиционирования, холодоснабжения, вентиляции и канализации, работающих в температурном диапазоне от </a:t>
            </a:r>
            <a:r>
              <a:rPr lang="ru-RU" sz="1800" b="1" dirty="0">
                <a:solidFill>
                  <a:srgbClr val="003399"/>
                </a:solidFill>
              </a:rPr>
              <a:t>-80°С</a:t>
            </a:r>
            <a:r>
              <a:rPr lang="ru-RU" sz="1800" b="1" dirty="0"/>
              <a:t> до </a:t>
            </a:r>
            <a:r>
              <a:rPr lang="ru-RU" sz="1800" b="1" dirty="0" smtClean="0">
                <a:solidFill>
                  <a:srgbClr val="BE2006"/>
                </a:solidFill>
              </a:rPr>
              <a:t>110°С</a:t>
            </a:r>
            <a:r>
              <a:rPr lang="ru-RU" sz="1800" b="1" dirty="0">
                <a:solidFill>
                  <a:srgbClr val="BE2006"/>
                </a:solidFill>
              </a:rPr>
              <a:t>.</a:t>
            </a:r>
            <a:r>
              <a:rPr lang="ru-RU" sz="1800" b="1" dirty="0"/>
              <a:t>  </a:t>
            </a:r>
            <a:r>
              <a:rPr lang="ru-RU" sz="1800" dirty="0"/>
              <a:t>Теплоизоляционные материалы </a:t>
            </a:r>
            <a:r>
              <a:rPr lang="en-US" sz="1800" dirty="0"/>
              <a:t>Thermaflex </a:t>
            </a:r>
            <a:r>
              <a:rPr lang="ru-RU" sz="1800" dirty="0"/>
              <a:t>обладают одними из лучших теплотехнических свойств среди европейских аналогов </a:t>
            </a:r>
          </a:p>
        </p:txBody>
      </p:sp>
      <p:pic>
        <p:nvPicPr>
          <p:cNvPr id="10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150" y="2852738"/>
            <a:ext cx="13970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7380288" y="260350"/>
          <a:ext cx="1385887" cy="2519363"/>
        </p:xfrm>
        <a:graphic>
          <a:graphicData uri="http://schemas.openxmlformats.org/presentationml/2006/ole">
            <p:oleObj spid="_x0000_s29741" name="Image" r:id="rId5" imgW="902133" imgH="1639827" progId="">
              <p:embed/>
            </p:oleObj>
          </a:graphicData>
        </a:graphic>
      </p:graphicFrame>
      <p:pic>
        <p:nvPicPr>
          <p:cNvPr id="1031" name="Picture 15" descr="C:\2008\LAMA-D\Maximenko280306\Rabota\Reklama\Moscow-gov2009\Tech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412776"/>
            <a:ext cx="2889570" cy="201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7" descr="C:\2008\LAMA-D\Maximenko280306\Rabota\Reklama\Moscow-gov2009\Tech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1412776"/>
            <a:ext cx="2889569" cy="201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179512" y="0"/>
            <a:ext cx="8402637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</a:rPr>
              <a:t>   ЭКОЛОГИЧЕСКАЯ ЧИСТОТА</a:t>
            </a:r>
          </a:p>
          <a:p>
            <a:endParaRPr lang="ru-RU" b="1" dirty="0" smtClean="0"/>
          </a:p>
          <a:p>
            <a:r>
              <a:rPr lang="ru-RU" sz="1800" b="1" dirty="0" smtClean="0"/>
              <a:t>Производство без фреоносодержащих веществ</a:t>
            </a:r>
          </a:p>
          <a:p>
            <a:endParaRPr lang="ru-RU" sz="1800" b="1" dirty="0" smtClean="0"/>
          </a:p>
          <a:p>
            <a:r>
              <a:rPr lang="ru-RU" sz="1800" b="1" dirty="0" smtClean="0">
                <a:solidFill>
                  <a:schemeClr val="accent6"/>
                </a:solidFill>
              </a:rPr>
              <a:t>ВТОРИЧНАЯ ПЕРЕРАБОТКА</a:t>
            </a:r>
            <a:endParaRPr lang="en-US" sz="1800" b="1" dirty="0" smtClean="0">
              <a:solidFill>
                <a:schemeClr val="accent6"/>
              </a:solidFill>
            </a:endParaRPr>
          </a:p>
          <a:p>
            <a:endParaRPr lang="en-US" sz="1800" b="1" dirty="0" smtClean="0">
              <a:solidFill>
                <a:schemeClr val="accent6"/>
              </a:solidFill>
            </a:endParaRPr>
          </a:p>
          <a:p>
            <a:r>
              <a:rPr lang="ru-RU" sz="1800" b="1" dirty="0" smtClean="0">
                <a:solidFill>
                  <a:srgbClr val="006600"/>
                </a:solidFill>
              </a:rPr>
              <a:t>Применение теплоизоляционных материалов </a:t>
            </a:r>
            <a:r>
              <a:rPr lang="en-US" sz="1800" b="1" dirty="0" smtClean="0">
                <a:solidFill>
                  <a:srgbClr val="006600"/>
                </a:solidFill>
              </a:rPr>
              <a:t>Thermaflex </a:t>
            </a:r>
            <a:r>
              <a:rPr lang="ru-RU" sz="1800" b="1" dirty="0" smtClean="0">
                <a:solidFill>
                  <a:srgbClr val="006600"/>
                </a:solidFill>
              </a:rPr>
              <a:t>позволило предотвратить выбросы 15 429 197 тонн </a:t>
            </a:r>
            <a:r>
              <a:rPr lang="en-US" sz="1800" b="1" dirty="0" smtClean="0">
                <a:solidFill>
                  <a:srgbClr val="006600"/>
                </a:solidFill>
              </a:rPr>
              <a:t>CO2 </a:t>
            </a:r>
            <a:r>
              <a:rPr lang="ru-RU" sz="1800" b="1" dirty="0" smtClean="0">
                <a:solidFill>
                  <a:srgbClr val="006600"/>
                </a:solidFill>
              </a:rPr>
              <a:t>в атмосферу, </a:t>
            </a:r>
            <a:r>
              <a:rPr lang="ru-RU" sz="1600" b="1" dirty="0" smtClean="0">
                <a:solidFill>
                  <a:srgbClr val="006600"/>
                </a:solidFill>
              </a:rPr>
              <a:t>за счет сокращения потерь тепла, для выработки которого сжигаются природные энергоносители.</a:t>
            </a:r>
            <a:endParaRPr lang="en-US" sz="1600" b="1" dirty="0" smtClean="0">
              <a:solidFill>
                <a:srgbClr val="006600"/>
              </a:solidFill>
            </a:endParaRPr>
          </a:p>
          <a:p>
            <a:endParaRPr lang="en-US" sz="2800" b="1" dirty="0" smtClean="0">
              <a:solidFill>
                <a:schemeClr val="accent6"/>
              </a:solidFill>
            </a:endParaRPr>
          </a:p>
          <a:p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3314" name="Picture 13" descr="C:\2008\LAMA-D\Maximenko280306\Rabota\Reklama\Moscow-gov2009\P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429000"/>
            <a:ext cx="3103190" cy="25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C:\2008\LAMA-D\Maximenko280306\Rabota\Reklama\Moscow-gov2009\P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212976"/>
            <a:ext cx="333937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1" descr="C:\2008\LAMA-D\Maximenko280306\Rabota\Reklama\Moscow-gov2009\P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068961"/>
            <a:ext cx="32638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http://im3-tub-ru.yandex.net/i?id=124754804-41-72&amp;n=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251520" y="500063"/>
            <a:ext cx="853529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ОТ ТЕПЛОВОЙ ИЗОЛЯЦИИ К ТРУБАМ</a:t>
            </a:r>
          </a:p>
          <a:p>
            <a:pPr algn="ctr"/>
            <a:r>
              <a:rPr lang="ru-RU" sz="2000" b="1" dirty="0" smtClean="0"/>
              <a:t>Гибкие </a:t>
            </a:r>
            <a:r>
              <a:rPr lang="ru-RU" sz="2000" b="1" dirty="0"/>
              <a:t>предварительно изолированные </a:t>
            </a:r>
            <a:br>
              <a:rPr lang="ru-RU" sz="2000" b="1" dirty="0"/>
            </a:br>
            <a:r>
              <a:rPr lang="ru-RU" sz="2000" b="1" dirty="0"/>
              <a:t>трубопроводы </a:t>
            </a:r>
            <a:r>
              <a:rPr lang="en-US" sz="2000" b="1" dirty="0"/>
              <a:t>FLEXALEN - </a:t>
            </a:r>
            <a:r>
              <a:rPr lang="ru-RU" sz="2000" b="1" dirty="0"/>
              <a:t>продукт холдинга </a:t>
            </a:r>
            <a:r>
              <a:rPr lang="en-US" sz="2000" b="1" dirty="0"/>
              <a:t>THERMAFLEX</a:t>
            </a:r>
            <a:endParaRPr lang="ru-RU" sz="2000" dirty="0"/>
          </a:p>
        </p:txBody>
      </p:sp>
      <p:pic>
        <p:nvPicPr>
          <p:cNvPr id="17411" name="Picture 9" descr="P902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25923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0" descr="P902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90963"/>
            <a:ext cx="259238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фото канал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933056"/>
            <a:ext cx="151216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lexale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4661571" y="2187301"/>
            <a:ext cx="4248472" cy="341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700808"/>
            <a:ext cx="2698428" cy="201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2C58"/>
                </a:solidFill>
              </a:rPr>
              <a:t>НАЗНАЧЕНИЕ</a:t>
            </a:r>
            <a:endParaRPr lang="en-GB" sz="1800" b="1" smtClean="0">
              <a:solidFill>
                <a:srgbClr val="002C58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51920" y="4869160"/>
            <a:ext cx="59245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8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2375" y="1628800"/>
            <a:ext cx="53816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800" b="1" kern="0" dirty="0">
                <a:solidFill>
                  <a:schemeClr val="tx2"/>
                </a:solidFill>
              </a:rPr>
              <a:t>Теплоснабжения</a:t>
            </a:r>
            <a:r>
              <a:rPr lang="en-US" sz="2800" b="1" kern="0" dirty="0">
                <a:solidFill>
                  <a:schemeClr val="tx2"/>
                </a:solidFill>
              </a:rPr>
              <a:t>;</a:t>
            </a:r>
            <a:endParaRPr lang="ru-RU" sz="2800" b="1" kern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800" b="1" kern="0" dirty="0">
                <a:solidFill>
                  <a:schemeClr val="tx2"/>
                </a:solidFill>
              </a:rPr>
              <a:t>Горячего водоснабжения</a:t>
            </a:r>
            <a:r>
              <a:rPr lang="en-US" sz="2800" b="1" kern="0" dirty="0">
                <a:solidFill>
                  <a:schemeClr val="tx2"/>
                </a:solidFill>
              </a:rPr>
              <a:t>;</a:t>
            </a:r>
            <a:endParaRPr lang="ru-RU" sz="2800" b="1" kern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800" b="1" kern="0" dirty="0">
                <a:solidFill>
                  <a:schemeClr val="tx2"/>
                </a:solidFill>
              </a:rPr>
              <a:t>Холодного водоснабжения</a:t>
            </a:r>
            <a:r>
              <a:rPr lang="en-US" sz="2800" b="1" kern="0" dirty="0">
                <a:solidFill>
                  <a:schemeClr val="tx2"/>
                </a:solidFill>
              </a:rPr>
              <a:t>;</a:t>
            </a:r>
            <a:endParaRPr lang="ru-RU" sz="2800" b="1" kern="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800" b="1" kern="0" dirty="0">
                <a:solidFill>
                  <a:schemeClr val="tx2"/>
                </a:solidFill>
              </a:rPr>
              <a:t>Транспортировка пищевых и промышленных </a:t>
            </a:r>
            <a:r>
              <a:rPr lang="ru-RU" sz="2800" b="1" kern="0" dirty="0" smtClean="0">
                <a:solidFill>
                  <a:schemeClr val="tx2"/>
                </a:solidFill>
              </a:rPr>
              <a:t>жидкостей</a:t>
            </a:r>
            <a:endParaRPr lang="en-US" sz="2800" b="1" kern="0" dirty="0" smtClean="0">
              <a:solidFill>
                <a:schemeClr val="tx2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7744" y="908720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Наружные инженерные сети:</a:t>
            </a:r>
            <a:endParaRPr lang="en-GB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9"/>
            <a:ext cx="277642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3384376" cy="304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b="1" dirty="0" smtClean="0"/>
              <a:t>Диаметры трубопроводов </a:t>
            </a:r>
            <a:r>
              <a:rPr lang="en-US" sz="3200" b="1" dirty="0" err="1" smtClean="0"/>
              <a:t>Flexalen</a:t>
            </a:r>
            <a:endParaRPr lang="ru-RU" sz="3200" b="1" dirty="0" smtClean="0"/>
          </a:p>
        </p:txBody>
      </p:sp>
      <p:pic>
        <p:nvPicPr>
          <p:cNvPr id="33795" name="Picture 2" descr="Flexal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23431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491880" y="1268760"/>
            <a:ext cx="5429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с несущими трубами диаметрами  от 16мм до 110мм поставляются как в однотрубном исполнении, так и в двухтрубном, и </a:t>
            </a:r>
            <a:r>
              <a:rPr lang="ru-RU" sz="20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многотрубном</a:t>
            </a:r>
            <a:r>
              <a:rPr lang="ru-RU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Бухты бывают длиной до 300м в зависимости от диаметра </a:t>
            </a:r>
            <a:r>
              <a:rPr lang="ru-RU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напорной </a:t>
            </a:r>
            <a:r>
              <a:rPr lang="ru-RU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714750" y="3717032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с несущими трубами диаметрами  125мм, 140мм, 160мм и </a:t>
            </a:r>
            <a:r>
              <a:rPr lang="ru-RU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225мм</a:t>
            </a:r>
            <a:r>
              <a:rPr lang="ru-RU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поставляются прямыми отрезками по 6 и 12 метров</a:t>
            </a:r>
          </a:p>
        </p:txBody>
      </p:sp>
      <p:pic>
        <p:nvPicPr>
          <p:cNvPr id="33798" name="Picture 3" descr="Fl100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235743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39552" y="836712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От 16мм до 225мм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0920498"/>
              </p:ext>
            </p:extLst>
          </p:nvPr>
        </p:nvGraphicFramePr>
        <p:xfrm>
          <a:off x="2771800" y="5476875"/>
          <a:ext cx="3733800" cy="1381125"/>
        </p:xfrm>
        <a:graphic>
          <a:graphicData uri="http://schemas.openxmlformats.org/drawingml/2006/table">
            <a:tbl>
              <a:tblPr/>
              <a:tblGrid>
                <a:gridCol w="1270000"/>
                <a:gridCol w="1270000"/>
                <a:gridCol w="1193800"/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Диаметр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труб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Диаметр кожуха </a:t>
                      </a:r>
                      <a:r>
                        <a:rPr lang="en-US" sz="11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FLEXALEN,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Диаметр кожуха Российские производители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180 - 200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315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C58"/>
                </a:solidFill>
              </a:rPr>
              <a:t> </a:t>
            </a:r>
            <a:r>
              <a:rPr lang="ru-RU" sz="3600" b="1" dirty="0" smtClean="0">
                <a:solidFill>
                  <a:srgbClr val="002C58"/>
                </a:solidFill>
              </a:rPr>
              <a:t>Напорные трубы из Полибутена</a:t>
            </a:r>
            <a:br>
              <a:rPr lang="ru-RU" sz="3600" b="1" dirty="0" smtClean="0">
                <a:solidFill>
                  <a:srgbClr val="002C58"/>
                </a:solidFill>
              </a:rPr>
            </a:br>
            <a:r>
              <a:rPr lang="ru-RU" sz="3600" b="1" dirty="0" smtClean="0">
                <a:solidFill>
                  <a:srgbClr val="002C58"/>
                </a:solidFill>
              </a:rPr>
              <a:t>РВ-1  4237</a:t>
            </a:r>
          </a:p>
        </p:txBody>
      </p:sp>
      <p:sp>
        <p:nvSpPr>
          <p:cNvPr id="8195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196" name="Рисунок 11" descr="D:\Работа\Тех каталог\Картинки рабочие jpg\труб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35448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060848"/>
            <a:ext cx="51720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3091</TotalTime>
  <Words>898</Words>
  <Application>Microsoft Office PowerPoint</Application>
  <PresentationFormat>Экран (4:3)</PresentationFormat>
  <Paragraphs>185</Paragraphs>
  <Slides>38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Image</vt:lpstr>
      <vt:lpstr>Слайд 1</vt:lpstr>
      <vt:lpstr>С 1976 года производство тепловой изоляции-огромный опыт </vt:lpstr>
      <vt:lpstr>Слайд 3</vt:lpstr>
      <vt:lpstr>Слайд 4</vt:lpstr>
      <vt:lpstr>Слайд 5</vt:lpstr>
      <vt:lpstr>Слайд 6</vt:lpstr>
      <vt:lpstr>НАЗНАЧЕНИЕ</vt:lpstr>
      <vt:lpstr>Диаметры трубопроводов Flexalen</vt:lpstr>
      <vt:lpstr> Напорные трубы из Полибутена РВ-1  4237</vt:lpstr>
      <vt:lpstr>ПОЛИБУТЕН PB-1 </vt:lpstr>
      <vt:lpstr>ПОЛИБУТЕН PB-1 </vt:lpstr>
      <vt:lpstr>ПОЛИБУТЕН PB-1 </vt:lpstr>
      <vt:lpstr>ПОЛИБУТЕН PB-1 </vt:lpstr>
      <vt:lpstr>ВИЗИТНАЯ КАРТОЧКА ТРУБ ИЗ PB</vt:lpstr>
      <vt:lpstr>ТЕПЛОВАЯ ИЗОЛЯЦИЯ НЕ ПОДВЕРЖЕННАЯ ВОЗДЕЙСТВИЮ ВЛАГИ</vt:lpstr>
      <vt:lpstr>Подбор оптимального размера пор теплоизоляции</vt:lpstr>
      <vt:lpstr>Слайд 17</vt:lpstr>
      <vt:lpstr>Рабочие параметры </vt:lpstr>
      <vt:lpstr>                        2009 год       всесторонние           испытания в ОАО      «ВНИПИЭНЕРГОПРОМ»  </vt:lpstr>
      <vt:lpstr>    2011 год НП «Российское Теплоснабжение»  реестр рекомендованных производителей </vt:lpstr>
      <vt:lpstr>Сертификаты соответствия ГОСТ Р 52134 – 2003 соответствия ГОСТ Р 54468 – 2011 Гигиеническое заключение ЕВРАЗЭС  </vt:lpstr>
      <vt:lpstr>2012г. Проведение динамических испытаний гибких пред изолированных труб из полибутена на виброплатформе ЦНИИСК им. В.А. Кучеренко с оценкой возможности их использования в районах РФ  с сейсмичностью 7-9 баллов. </vt:lpstr>
      <vt:lpstr>2013г. Исследование полибутеновых (РВ) напорных труб для определения их стойкости к различным водным средам по методике ГОСТ Р 52134-2003 при расчетном постоянном давлении и температуре 95°С </vt:lpstr>
      <vt:lpstr>Применение трубопроводов Flexalen в  России с 2004 года</vt:lpstr>
      <vt:lpstr>Слайд 25</vt:lpstr>
      <vt:lpstr> Полярная станция «Прогрес». Антарктида.  Теплотрасса, ГВС, ХВС, Канализация. Заказчик – Институт Арктики и Антарктики.    </vt:lpstr>
      <vt:lpstr>Слайд 27</vt:lpstr>
      <vt:lpstr>Наличие любых фасонных деталей</vt:lpstr>
      <vt:lpstr> Надежность и универсальность </vt:lpstr>
      <vt:lpstr>Слайд 30</vt:lpstr>
      <vt:lpstr>Унифицированное оборудование для монтажа и удобство транспортировки</vt:lpstr>
      <vt:lpstr>Более 1200 км проложено в России</vt:lpstr>
      <vt:lpstr>2008 Новосибирская область</vt:lpstr>
      <vt:lpstr>Заказчик- Управление МВД России по г. Новосибирску. Новосибирск, ул. Дунаевского 23. Объект закрытого типа. Реконструкция тепловых сетей и систем горячего водоснабжения .</vt:lpstr>
      <vt:lpstr>г. Новосибирск                Ул. Учительская, д 48.  Новое строительство тепловых сетей. </vt:lpstr>
      <vt:lpstr>2013г. Перечень объектов г. Новосибирска,  реконструкция с применением предварительно теплоизолированных трубопроводов FLEXALEN. ХВС,ГВС. Заказчик - НГТЭ </vt:lpstr>
      <vt:lpstr>Заказчик МУП «Энергия» ГВС, ХВС.</vt:lpstr>
      <vt:lpstr>Слайд 38</vt:lpstr>
    </vt:vector>
  </TitlesOfParts>
  <Company>Thermaflex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Flexalen Heating Cooling</dc:title>
  <dc:creator>CE</dc:creator>
  <cp:lastModifiedBy>1</cp:lastModifiedBy>
  <cp:revision>290</cp:revision>
  <dcterms:created xsi:type="dcterms:W3CDTF">2006-10-10T08:37:05Z</dcterms:created>
  <dcterms:modified xsi:type="dcterms:W3CDTF">2013-12-12T11:22:43Z</dcterms:modified>
</cp:coreProperties>
</file>