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48"/>
  </p:notesMasterIdLst>
  <p:handoutMasterIdLst>
    <p:handoutMasterId r:id="rId49"/>
  </p:handoutMasterIdLst>
  <p:sldIdLst>
    <p:sldId id="442" r:id="rId2"/>
    <p:sldId id="467" r:id="rId3"/>
    <p:sldId id="435" r:id="rId4"/>
    <p:sldId id="436" r:id="rId5"/>
    <p:sldId id="438" r:id="rId6"/>
    <p:sldId id="499" r:id="rId7"/>
    <p:sldId id="440" r:id="rId8"/>
    <p:sldId id="482" r:id="rId9"/>
    <p:sldId id="481" r:id="rId10"/>
    <p:sldId id="488" r:id="rId11"/>
    <p:sldId id="496" r:id="rId12"/>
    <p:sldId id="397" r:id="rId13"/>
    <p:sldId id="485" r:id="rId14"/>
    <p:sldId id="486" r:id="rId15"/>
    <p:sldId id="487" r:id="rId16"/>
    <p:sldId id="471" r:id="rId17"/>
    <p:sldId id="398" r:id="rId18"/>
    <p:sldId id="444" r:id="rId19"/>
    <p:sldId id="445" r:id="rId20"/>
    <p:sldId id="452" r:id="rId21"/>
    <p:sldId id="448" r:id="rId22"/>
    <p:sldId id="449" r:id="rId23"/>
    <p:sldId id="450" r:id="rId24"/>
    <p:sldId id="451" r:id="rId25"/>
    <p:sldId id="455" r:id="rId26"/>
    <p:sldId id="399" r:id="rId27"/>
    <p:sldId id="458" r:id="rId28"/>
    <p:sldId id="472" r:id="rId29"/>
    <p:sldId id="423" r:id="rId30"/>
    <p:sldId id="462" r:id="rId31"/>
    <p:sldId id="497" r:id="rId32"/>
    <p:sldId id="498" r:id="rId33"/>
    <p:sldId id="489" r:id="rId34"/>
    <p:sldId id="495" r:id="rId35"/>
    <p:sldId id="494" r:id="rId36"/>
    <p:sldId id="428" r:id="rId37"/>
    <p:sldId id="460" r:id="rId38"/>
    <p:sldId id="491" r:id="rId39"/>
    <p:sldId id="463" r:id="rId40"/>
    <p:sldId id="426" r:id="rId41"/>
    <p:sldId id="429" r:id="rId42"/>
    <p:sldId id="430" r:id="rId43"/>
    <p:sldId id="431" r:id="rId44"/>
    <p:sldId id="479" r:id="rId45"/>
    <p:sldId id="478" r:id="rId46"/>
    <p:sldId id="480" r:id="rId47"/>
  </p:sldIdLst>
  <p:sldSz cx="9144000" cy="6858000" type="screen4x3"/>
  <p:notesSz cx="6834188" cy="99790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A20"/>
    <a:srgbClr val="006600"/>
    <a:srgbClr val="CC6600"/>
    <a:srgbClr val="002952"/>
    <a:srgbClr val="003366"/>
    <a:srgbClr val="C1C1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157" autoAdjust="0"/>
  </p:normalViewPr>
  <p:slideViewPr>
    <p:cSldViewPr>
      <p:cViewPr>
        <p:scale>
          <a:sx n="74" d="100"/>
          <a:sy n="74" d="100"/>
        </p:scale>
        <p:origin x="-102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.maksimenko\&#1056;&#1072;&#1073;&#1086;&#1095;&#1080;&#1081;%20&#1089;&#1090;&#1086;&#1083;\SPB2015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.maksimenko\&#1056;&#1072;&#1073;&#1086;&#1095;&#1080;&#1081;%20&#1089;&#1090;&#1086;&#1083;\SPB201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445774786626256"/>
          <c:y val="4.2908288637833386E-2"/>
          <c:w val="0.84002974204495662"/>
          <c:h val="0.784853588953554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</c:spPr>
          </c:dPt>
          <c:cat>
            <c:strRef>
              <c:f>Лист1!$B$7:$C$7</c:f>
              <c:strCache>
                <c:ptCount val="2"/>
                <c:pt idx="0">
                  <c:v>Термафлекс ФРЗ</c:v>
                </c:pt>
                <c:pt idx="1">
                  <c:v>Каучук</c:v>
                </c:pt>
              </c:strCache>
            </c:strRef>
          </c:cat>
          <c:val>
            <c:numRef>
              <c:f>Лист1!$B$8:$C$8</c:f>
              <c:numCache>
                <c:formatCode>General</c:formatCode>
                <c:ptCount val="2"/>
                <c:pt idx="0">
                  <c:v>3.3000000000000002E-2</c:v>
                </c:pt>
                <c:pt idx="1">
                  <c:v>3.8000000000000034E-2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636416"/>
        <c:axId val="65121664"/>
        <c:axId val="0"/>
      </c:bar3DChart>
      <c:catAx>
        <c:axId val="120636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65121664"/>
        <c:crosses val="autoZero"/>
        <c:auto val="1"/>
        <c:lblAlgn val="ctr"/>
        <c:lblOffset val="100"/>
        <c:noMultiLvlLbl val="0"/>
      </c:catAx>
      <c:valAx>
        <c:axId val="6512166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636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445774786626258"/>
          <c:y val="4.29082886378334E-2"/>
          <c:w val="0.84002974204495662"/>
          <c:h val="0.784853588953554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</c:spPr>
          </c:dPt>
          <c:cat>
            <c:strRef>
              <c:f>Лист1!$B$7:$C$7</c:f>
              <c:strCache>
                <c:ptCount val="2"/>
                <c:pt idx="0">
                  <c:v>Термафлекс ФРЗ</c:v>
                </c:pt>
                <c:pt idx="1">
                  <c:v>Каучук</c:v>
                </c:pt>
              </c:strCache>
            </c:strRef>
          </c:cat>
          <c:val>
            <c:numRef>
              <c:f>Лист1!$B$8:$C$8</c:f>
              <c:numCache>
                <c:formatCode>General</c:formatCode>
                <c:ptCount val="2"/>
                <c:pt idx="0">
                  <c:v>3.3000000000000002E-2</c:v>
                </c:pt>
                <c:pt idx="1">
                  <c:v>3.8000000000000041E-2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638976"/>
        <c:axId val="127270912"/>
        <c:axId val="0"/>
      </c:bar3DChart>
      <c:catAx>
        <c:axId val="120638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27270912"/>
        <c:crosses val="autoZero"/>
        <c:auto val="1"/>
        <c:lblAlgn val="ctr"/>
        <c:lblOffset val="100"/>
        <c:noMultiLvlLbl val="0"/>
      </c:catAx>
      <c:valAx>
        <c:axId val="12727091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6389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215EE72-5D6F-48F9-AB69-BF2773E5F1B9}" type="datetimeFigureOut">
              <a:rPr lang="de-DE"/>
              <a:pPr>
                <a:defRPr/>
              </a:pPr>
              <a:t>30.10.2015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4E79AB7-7A66-4DDD-A77E-EBEDD63FF6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219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1913" y="0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7713"/>
            <a:ext cx="4991100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4213" y="4740275"/>
            <a:ext cx="5467350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8963"/>
            <a:ext cx="29606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FA5C3E-3A2B-47DF-8F07-80C2F76642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621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BCD4AD-4BA9-4FC9-9DB4-EB63FCC02FCE}" type="slidenum">
              <a:rPr lang="en-GB" smtClean="0"/>
              <a:pPr/>
              <a:t>6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C6527-9F16-416F-A498-B67694FE3819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C156-D451-4870-A8F3-B3349504B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744D9-AB9C-492B-9D44-FA7692138715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5AE42-CC9C-418E-96FC-F9DC184917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FE4CA-0402-47A1-ABBB-BEE80A1CB615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19943-004E-45A4-8067-4F73DC63DB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B44FE-FD6A-449A-B568-4BE6E948B5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47067-62FA-4CEA-B896-5C573BAA2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A3BEF-BB84-4826-80ED-438DE4BD2F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8E7AD-82CE-4E41-A25E-9C5BF2FA7296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AC5FA-CC18-40DE-B8C1-55EE8FB2F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0CB4A-8668-4814-B5A7-7DDDC6C42B17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11DF5-8726-481C-9971-84A86CF7B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61E3F-755F-491B-BA1F-FF7E09745BDC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9EF06-26D9-48E3-B741-3AB5ED512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1C797-42FD-4000-A104-98AFA08D7508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643A-8C76-45B6-8DDA-C37C0069B2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D491F-B03D-4B52-ABAD-CEDC14F593C0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8B58C-6E19-473D-9BCD-1547A98AC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B44B1-43AB-4407-8C63-B7B1EDAABF87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D38D-0D7C-4E1B-82B9-D2FB7BF49C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C9C43-C5FC-4C59-9E4B-36336CEE5D2D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229F-2746-4FBD-919A-AC21E4A8CC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43C8C-1831-4ED8-AED8-1362708ADD79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05EB5-7812-4F36-A22D-6A3B44361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70041C-C741-4AD9-8A44-BF00C9455B51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B6206F-2E6D-4B6A-B418-A9AC17F88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5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463" y="6086475"/>
            <a:ext cx="1690687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8748713" y="5805488"/>
            <a:ext cx="395287" cy="1052512"/>
          </a:xfrm>
          <a:prstGeom prst="rect">
            <a:avLst/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Text Box 4"/>
          <p:cNvSpPr txBox="1">
            <a:spLocks noChangeArrowheads="1"/>
          </p:cNvSpPr>
          <p:nvPr userDrawn="1"/>
        </p:nvSpPr>
        <p:spPr bwMode="auto">
          <a:xfrm>
            <a:off x="6951663" y="6184900"/>
            <a:ext cx="179705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Aft>
                <a:spcPts val="0"/>
              </a:spcAft>
              <a:defRPr/>
            </a:pPr>
            <a:r>
              <a:rPr lang="en-US" sz="1000" b="1">
                <a:solidFill>
                  <a:srgbClr val="999999"/>
                </a:solidFill>
                <a:latin typeface="Arial" pitchFamily="34" charset="0"/>
              </a:rPr>
              <a:t>Technical Insulation</a:t>
            </a:r>
          </a:p>
          <a:p>
            <a:pPr algn="r">
              <a:spcAft>
                <a:spcPts val="0"/>
              </a:spcAft>
              <a:defRPr/>
            </a:pPr>
            <a:r>
              <a:rPr lang="en-US" sz="1000" b="1" spc="30">
                <a:solidFill>
                  <a:srgbClr val="999999"/>
                </a:solidFill>
                <a:latin typeface="Arial" pitchFamily="34" charset="0"/>
              </a:rPr>
              <a:t>Pre-insulated Pipes </a:t>
            </a:r>
          </a:p>
          <a:p>
            <a:pPr algn="r">
              <a:spcAft>
                <a:spcPts val="0"/>
              </a:spcAft>
              <a:defRPr/>
            </a:pPr>
            <a:r>
              <a:rPr lang="en-US" sz="1000" b="1">
                <a:solidFill>
                  <a:srgbClr val="999999"/>
                </a:solidFill>
                <a:latin typeface="Arial" pitchFamily="34" charset="0"/>
              </a:rPr>
              <a:t>Thermal Energy Networks</a:t>
            </a:r>
            <a:endParaRPr lang="de-DE" sz="1800" b="1">
              <a:latin typeface="Arial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 userDrawn="1"/>
        </p:nvSpPr>
        <p:spPr bwMode="auto">
          <a:xfrm>
            <a:off x="468313" y="44450"/>
            <a:ext cx="8207375" cy="215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en-US" sz="1000" b="1" spc="800">
                <a:solidFill>
                  <a:srgbClr val="999999"/>
                </a:solidFill>
                <a:latin typeface="Arial" pitchFamily="34" charset="0"/>
              </a:rPr>
              <a:t>taking  care  of  energy  and  the  environment</a:t>
            </a:r>
          </a:p>
        </p:txBody>
      </p:sp>
      <p:pic>
        <p:nvPicPr>
          <p:cNvPr id="2059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427288" y="404813"/>
            <a:ext cx="43053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5"/>
          <p:cNvSpPr/>
          <p:nvPr userDrawn="1"/>
        </p:nvSpPr>
        <p:spPr>
          <a:xfrm>
            <a:off x="468313" y="260350"/>
            <a:ext cx="8207375" cy="583247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anapa.info/f/i/optimized/12874063097114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sozvezdieserdec.ru/uploads/images/logotipy/partnery/logo-administratsiya-prezidenta.pn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hyperlink" Target="http://flexalen.su/wp-content/uploads/2013/04/15-%D0%91%D0%94%D0%9F-%D0%9C%D0%BE%D1%80%D1%81%D0%BA%D0%BE%D0%B5-300x225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re-port.ru/uploads/content/16559596124f83e7a704441.jpg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images.yandex.ru/yandsearch?img_url=http://www.restate.ru/materials/attachment/d835e1b82412a0473ea96e5d4db8ae91e5ebb3a5/thumb.jpg&amp;iorient=&amp;ih=&amp;icolor=&amp;site=&amp;text=%D0%93%D0%A3%D0%9F%20%D0%92%D0%BE%D0%B4%D0%BE%D0%BA%D0%B0%D0%BD%D0%B0%D0%BB%20%D0%A1%D0%9F%D0%B1&amp;iw=&amp;wp=&amp;pos=1&amp;recent=&amp;type=&amp;isize=&amp;rpt=simage&amp;itype=&amp;nojs=1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hyperlink" Target="http://img1.liveinternet.ru/images/attach/b/3/8/205/8205315_zenit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Z:\&#1052;&#1040;&#1056;&#1050;&#1045;&#1058;&#1048;&#1053;&#1043;\Reference%20List%202010\&#1057;&#1072;&#1085;&#1082;&#1090;-&#1055;&#1077;&#1090;&#1077;&#1088;&#1073;&#1091;&#1088;&#1075;\&#1056;&#1086;&#1089;&#1089;&#1080;&#1081;&#1089;&#1082;&#1072;&#1103;%20&#1040;&#1085;&#1090;&#1072;&#1088;&#1082;&#1090;&#1080;&#1095;&#1077;&#1089;&#1082;&#1072;&#1103;%20&#1089;&#1090;&#1072;&#1085;&#1094;&#1080;&#1103;%20&#1055;&#1088;&#1086;&#1075;&#1088;&#1077;&#1089;&#1089;%202009\004.jpg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file:///D:\2008\LAMA-D\Maximenko280306\Rabota\Exibition\Flexalen\Objects\Antarctida\Antarctida-red.JPG" TargetMode="Externa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484313"/>
            <a:ext cx="55340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6"/>
          <p:cNvSpPr txBox="1">
            <a:spLocks noChangeArrowheads="1"/>
          </p:cNvSpPr>
          <p:nvPr/>
        </p:nvSpPr>
        <p:spPr bwMode="auto">
          <a:xfrm>
            <a:off x="2124075" y="4076700"/>
            <a:ext cx="6538913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C58"/>
                </a:solidFill>
              </a:rPr>
              <a:t>НАДЕЖНОСТЬ </a:t>
            </a:r>
          </a:p>
          <a:p>
            <a:r>
              <a:rPr lang="ru-RU" sz="2800" b="1" dirty="0">
                <a:solidFill>
                  <a:srgbClr val="CC6600"/>
                </a:solidFill>
              </a:rPr>
              <a:t>ЭНЕРГОЭФФЕКТИВНОСТЬ</a:t>
            </a:r>
          </a:p>
          <a:p>
            <a:r>
              <a:rPr lang="ru-RU" sz="2800" b="1" dirty="0">
                <a:solidFill>
                  <a:srgbClr val="006600"/>
                </a:solidFill>
              </a:rPr>
              <a:t>ЭКОЛОГИЧЕСКАЯ БЕЗОПАСНОСТЬ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1768587" y="424989"/>
            <a:ext cx="53857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2015 </a:t>
            </a:r>
            <a:r>
              <a:rPr lang="ru-RU" sz="2400" b="1" dirty="0" smtClean="0">
                <a:solidFill>
                  <a:schemeClr val="tx2"/>
                </a:solidFill>
              </a:rPr>
              <a:t>год новые возможности для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тепловой изоляции из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вспененного полиэтилена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74784" y="1762363"/>
            <a:ext cx="67349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Коэффициент теплопроводности, 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λ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Вт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мК при 10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°С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2195736" y="2348880"/>
          <a:ext cx="4608512" cy="3718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71800" y="5517232"/>
            <a:ext cx="1812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32BA20"/>
                </a:solidFill>
              </a:rPr>
              <a:t>Термафлекс </a:t>
            </a:r>
          </a:p>
          <a:p>
            <a:pPr algn="ctr"/>
            <a:r>
              <a:rPr lang="ru-RU" b="1" dirty="0" smtClean="0">
                <a:solidFill>
                  <a:srgbClr val="32BA20"/>
                </a:solidFill>
              </a:rPr>
              <a:t>ФРЗ</a:t>
            </a:r>
            <a:endParaRPr lang="ru-RU" b="1" dirty="0">
              <a:solidFill>
                <a:srgbClr val="32BA2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04048" y="5517232"/>
            <a:ext cx="1050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/>
              <a:t>Каучук</a:t>
            </a:r>
            <a:endParaRPr lang="ru-RU" b="1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1403648" y="3501008"/>
            <a:ext cx="484632" cy="978408"/>
          </a:xfrm>
          <a:prstGeom prst="downArrow">
            <a:avLst/>
          </a:prstGeom>
          <a:solidFill>
            <a:srgbClr val="32BA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0800000">
            <a:off x="7092280" y="3501008"/>
            <a:ext cx="484632" cy="978408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11551" y="4879032"/>
            <a:ext cx="1500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32BA20"/>
                </a:solidFill>
              </a:rPr>
              <a:t>Цена, Руб.</a:t>
            </a:r>
            <a:endParaRPr lang="ru-RU" b="1" dirty="0">
              <a:solidFill>
                <a:srgbClr val="32BA20"/>
              </a:solidFill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804248" y="4797152"/>
            <a:ext cx="1500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/>
              <a:t>Цена, Руб.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805936" y="578878"/>
            <a:ext cx="731104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Для условия ограниченного финансирования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разработана тепловая изоляция </a:t>
            </a:r>
            <a:r>
              <a:rPr lang="ru-RU" sz="2800" b="1" dirty="0" err="1" smtClean="0">
                <a:solidFill>
                  <a:schemeClr val="tx2"/>
                </a:solidFill>
              </a:rPr>
              <a:t>ТермаЭКО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ThermaEco_тр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556792"/>
            <a:ext cx="2650571" cy="174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7544" y="2585518"/>
            <a:ext cx="44644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Пересмотр рецептуры в пользу российских компонентов позволили снизить стоимость в                  2 РАЗА!   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1" name="Рисунок 10" descr="Стр. 33 и 37_Thermasheet ECO S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645024"/>
            <a:ext cx="2446643" cy="172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3"/>
          <p:cNvSpPr>
            <a:spLocks noChangeArrowheads="1"/>
          </p:cNvSpPr>
          <p:nvPr/>
        </p:nvSpPr>
        <p:spPr bwMode="auto">
          <a:xfrm>
            <a:off x="250825" y="500063"/>
            <a:ext cx="85359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ОТ ТЕПЛОВОЙ ИЗОЛЯЦИИ К ТРУБАМ</a:t>
            </a:r>
          </a:p>
          <a:p>
            <a:pPr algn="ctr"/>
            <a:r>
              <a:rPr lang="ru-RU" b="1" dirty="0"/>
              <a:t>Гибкие предварительно изолированные </a:t>
            </a:r>
            <a:br>
              <a:rPr lang="ru-RU" b="1" dirty="0"/>
            </a:br>
            <a:r>
              <a:rPr lang="ru-RU" b="1" dirty="0"/>
              <a:t>трубопроводы </a:t>
            </a:r>
            <a:r>
              <a:rPr lang="en-US" b="1" dirty="0"/>
              <a:t>FLEXALEN - </a:t>
            </a:r>
            <a:r>
              <a:rPr lang="ru-RU" b="1" dirty="0"/>
              <a:t>продукт холдинга </a:t>
            </a:r>
            <a:r>
              <a:rPr lang="en-US" b="1" dirty="0"/>
              <a:t>THERMAFLEX</a:t>
            </a:r>
            <a:endParaRPr lang="ru-RU" dirty="0"/>
          </a:p>
        </p:txBody>
      </p:sp>
      <p:pic>
        <p:nvPicPr>
          <p:cNvPr id="13315" name="Picture 7" descr="фото канал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3933825"/>
            <a:ext cx="11080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Flexale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773238"/>
            <a:ext cx="34194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1700213"/>
            <a:ext cx="2697163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9388" y="3573463"/>
            <a:ext cx="3384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ru-RU" sz="24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тепловая изоляция </a:t>
            </a:r>
            <a:r>
              <a:rPr lang="ru-RU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из вспененного полиэтилена не </a:t>
            </a: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подвержена </a:t>
            </a:r>
            <a:r>
              <a:rPr lang="ru-RU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воздействию влаги</a:t>
            </a:r>
          </a:p>
          <a:p>
            <a:pPr>
              <a:defRPr/>
            </a:pPr>
            <a:endParaRPr lang="ru-RU" sz="24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5876925"/>
            <a:ext cx="6839992" cy="40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kern="0" dirty="0" smtClean="0">
                <a:solidFill>
                  <a:schemeClr val="tx2"/>
                </a:solidFill>
              </a:rPr>
              <a:t>Решение </a:t>
            </a:r>
            <a:r>
              <a:rPr lang="ru-RU" b="1" kern="0" dirty="0">
                <a:solidFill>
                  <a:schemeClr val="tx2"/>
                </a:solidFill>
              </a:rPr>
              <a:t>для </a:t>
            </a:r>
            <a:r>
              <a:rPr lang="ru-RU" b="1" kern="0" dirty="0" err="1" smtClean="0">
                <a:solidFill>
                  <a:schemeClr val="tx2"/>
                </a:solidFill>
              </a:rPr>
              <a:t>влагонасыщенных</a:t>
            </a:r>
            <a:r>
              <a:rPr lang="ru-RU" b="1" kern="0" dirty="0" smtClean="0">
                <a:solidFill>
                  <a:schemeClr val="tx2"/>
                </a:solidFill>
              </a:rPr>
              <a:t> грунтов</a:t>
            </a:r>
            <a:endParaRPr lang="en-GB" b="1" kern="0" dirty="0"/>
          </a:p>
        </p:txBody>
      </p:sp>
      <p:pic>
        <p:nvPicPr>
          <p:cNvPr id="9" name="Рисунок 18" descr="D:\Работа\Тех каталог\Картинки рабочие jpg\Новая папка (2)\схема структура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628799"/>
            <a:ext cx="1656184" cy="133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2890837" cy="85725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FF0000"/>
                </a:solidFill>
              </a:rPr>
              <a:t>1.ПРОБЛЕМА</a:t>
            </a:r>
            <a:endParaRPr lang="en-GB" sz="3200" b="1" smtClean="0">
              <a:solidFill>
                <a:srgbClr val="FF0000"/>
              </a:solidFill>
            </a:endParaRP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179388" y="765175"/>
            <a:ext cx="86058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/>
              <a:t>Низкая надежность (коррозия и низкий срок службы) стальных труб</a:t>
            </a:r>
          </a:p>
        </p:txBody>
      </p:sp>
      <p:pic>
        <p:nvPicPr>
          <p:cNvPr id="2053" name="Picture 5" descr="201804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989138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2771775" y="1989138"/>
          <a:ext cx="2357438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Image" r:id="rId4" imgW="5460317" imgH="2946032" progId="">
                  <p:embed/>
                </p:oleObj>
              </mc:Choice>
              <mc:Fallback>
                <p:oleObj name="Image" r:id="rId4" imgW="5460317" imgH="2946032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989138"/>
                        <a:ext cx="2357438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15" descr="Pip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3860800"/>
            <a:ext cx="264795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 Box 3"/>
          <p:cNvSpPr txBox="1">
            <a:spLocks noChangeArrowheads="1"/>
          </p:cNvSpPr>
          <p:nvPr/>
        </p:nvSpPr>
        <p:spPr bwMode="auto">
          <a:xfrm>
            <a:off x="179388" y="4724400"/>
            <a:ext cx="6553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/>
              <a:t>Трубы из полибутена - Срок службы достигает 50 лет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3716338"/>
            <a:ext cx="28908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1.РЕШЕНИЕ</a:t>
            </a:r>
            <a:endParaRPr lang="en-GB" sz="3200" b="1" kern="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2890837" cy="85725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FF0000"/>
                </a:solidFill>
              </a:rPr>
              <a:t>2.ПРОБЛЕМА</a:t>
            </a:r>
            <a:endParaRPr lang="en-GB" sz="3200" b="1" smtClean="0">
              <a:solidFill>
                <a:srgbClr val="FF0000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79388" y="765175"/>
            <a:ext cx="86058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/>
              <a:t>Большие потери тепла на пути от источника тепла до потребителя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179388" y="4508500"/>
            <a:ext cx="76327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/>
              <a:t>Не подверженная воздействию влаги теплоизоляция – 9</a:t>
            </a:r>
            <a:r>
              <a:rPr lang="en-US" sz="3200" b="1"/>
              <a:t>9</a:t>
            </a:r>
            <a:r>
              <a:rPr lang="ru-RU" sz="3200" b="1"/>
              <a:t>% закрытых пор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3716338"/>
            <a:ext cx="28908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2.РЕШЕНИЕ</a:t>
            </a:r>
            <a:endParaRPr lang="en-GB" sz="3200" b="1" kern="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4" name="Picture 17" descr="Fvari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44675"/>
            <a:ext cx="31686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8" descr="ячеистая структу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3213100"/>
            <a:ext cx="252095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844824"/>
            <a:ext cx="288128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2C58"/>
                </a:solidFill>
              </a:rPr>
              <a:t>Трубы </a:t>
            </a:r>
            <a:r>
              <a:rPr lang="en-US" sz="3600" b="1" smtClean="0">
                <a:solidFill>
                  <a:srgbClr val="002C58"/>
                </a:solidFill>
              </a:rPr>
              <a:t>Flexalen</a:t>
            </a:r>
            <a:r>
              <a:rPr lang="ru-RU" sz="3600" b="1" smtClean="0">
                <a:solidFill>
                  <a:srgbClr val="002C58"/>
                </a:solidFill>
              </a:rPr>
              <a:t> – 2 решения в одном продукте</a:t>
            </a:r>
            <a:endParaRPr lang="en-GB" sz="2800" b="1" smtClean="0">
              <a:solidFill>
                <a:srgbClr val="002C58"/>
              </a:solidFill>
            </a:endParaRPr>
          </a:p>
        </p:txBody>
      </p:sp>
      <p:pic>
        <p:nvPicPr>
          <p:cNvPr id="13315" name="Picture 3" descr="DSCF004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412875"/>
            <a:ext cx="6034087" cy="4525963"/>
          </a:xfrm>
        </p:spPr>
      </p:pic>
      <p:sp>
        <p:nvSpPr>
          <p:cNvPr id="13316" name="AutoShape 5"/>
          <p:cNvSpPr>
            <a:spLocks noChangeArrowheads="1"/>
          </p:cNvSpPr>
          <p:nvPr/>
        </p:nvSpPr>
        <p:spPr bwMode="auto">
          <a:xfrm>
            <a:off x="179388" y="4868863"/>
            <a:ext cx="2951162" cy="504825"/>
          </a:xfrm>
          <a:prstGeom prst="wedgeRoundRectCallout">
            <a:avLst>
              <a:gd name="adj1" fmla="val 60866"/>
              <a:gd name="adj2" fmla="val 18005"/>
              <a:gd name="adj3" fmla="val 16667"/>
            </a:avLst>
          </a:prstGeom>
          <a:solidFill>
            <a:srgbClr val="00295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Трубы </a:t>
            </a:r>
            <a:r>
              <a:rPr lang="en-US" sz="2400" b="1">
                <a:solidFill>
                  <a:schemeClr val="bg1"/>
                </a:solidFill>
              </a:rPr>
              <a:t>FLEXALEN</a:t>
            </a:r>
            <a:endParaRPr lang="en-GB" sz="2400" b="1">
              <a:solidFill>
                <a:schemeClr val="bg1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139952" y="3284984"/>
            <a:ext cx="3383210" cy="504528"/>
          </a:xfrm>
          <a:prstGeom prst="wedgeRoundRectCallout">
            <a:avLst>
              <a:gd name="adj1" fmla="val -39414"/>
              <a:gd name="adj2" fmla="val 115007"/>
              <a:gd name="adj3" fmla="val 16667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extrusionH="76200" contourW="12700">
            <a:contourClr>
              <a:schemeClr val="accent2"/>
            </a:contourClr>
          </a:sp3d>
        </p:spPr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Старые стальные трубы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323850" y="333375"/>
            <a:ext cx="8534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</a:rPr>
              <a:t>Какие преимущества дает использование влагостойкой теплоизоляции из пенополиэтилена?</a:t>
            </a:r>
            <a:endParaRPr lang="ru-RU" sz="240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9388" y="1268413"/>
            <a:ext cx="87852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Стабильность теплоизоляционных свойств в течение срока службы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Возможность использования в </a:t>
            </a:r>
            <a:r>
              <a:rPr lang="ru-RU" sz="24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влагонасыщенных</a:t>
            </a:r>
            <a:r>
              <a:rPr lang="ru-RU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грунтах (не боится повреждений внешнего кожуха)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Отсутствие проблем локального ремонта, </a:t>
            </a:r>
            <a:r>
              <a:rPr lang="ru-RU" sz="2400" b="1" u="sng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не требует ОДК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Высокая энергоэффективность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Повышенная гибкость системы </a:t>
            </a:r>
          </a:p>
          <a:p>
            <a:pPr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Удобство </a:t>
            </a:r>
            <a:r>
              <a:rPr lang="ru-RU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монтажа</a:t>
            </a:r>
          </a:p>
          <a:p>
            <a:pPr>
              <a:defRPr/>
            </a:pPr>
            <a:endParaRPr lang="ru-RU" sz="24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340" name="Picture 3" descr="P1000935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4652963"/>
            <a:ext cx="2076450" cy="1755775"/>
          </a:xfrm>
        </p:spPr>
      </p:pic>
      <p:pic>
        <p:nvPicPr>
          <p:cNvPr id="14341" name="Рисунок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4292600"/>
            <a:ext cx="264318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" descr="http://www.3303.ru/images/normal/97807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850" y="3357563"/>
            <a:ext cx="1546225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2C58"/>
                </a:solidFill>
              </a:rPr>
              <a:t>НАЗНАЧЕНИЕ</a:t>
            </a:r>
            <a:endParaRPr lang="en-GB" sz="1800" b="1" smtClean="0">
              <a:solidFill>
                <a:srgbClr val="002C58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356100" y="5300663"/>
            <a:ext cx="59245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kern="0" dirty="0" err="1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Бесканальная</a:t>
            </a:r>
            <a:r>
              <a:rPr lang="ru-RU" sz="2800" b="1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прокладка</a:t>
            </a:r>
            <a:endParaRPr lang="en-GB" sz="2800" b="1" kern="0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0200" y="1844675"/>
            <a:ext cx="5381625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400" b="1" kern="0" dirty="0">
                <a:solidFill>
                  <a:schemeClr val="tx2"/>
                </a:solidFill>
              </a:rPr>
              <a:t>Теплоснабжения  (разводящие внутриквартальные сети 95</a:t>
            </a:r>
            <a:r>
              <a:rPr lang="en-US" sz="2400" b="1" kern="0" dirty="0">
                <a:solidFill>
                  <a:schemeClr val="tx2"/>
                </a:solidFill>
              </a:rPr>
              <a:t>/70);</a:t>
            </a:r>
            <a:endParaRPr lang="ru-RU" sz="2400" b="1" kern="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400" b="1" kern="0" dirty="0">
                <a:solidFill>
                  <a:schemeClr val="tx2"/>
                </a:solidFill>
              </a:rPr>
              <a:t>Горячего водоснабжения</a:t>
            </a:r>
            <a:r>
              <a:rPr lang="en-US" sz="2400" b="1" kern="0" dirty="0">
                <a:solidFill>
                  <a:schemeClr val="tx2"/>
                </a:solidFill>
              </a:rPr>
              <a:t>;</a:t>
            </a:r>
            <a:endParaRPr lang="ru-RU" sz="2400" b="1" kern="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400" b="1" kern="0" dirty="0">
                <a:solidFill>
                  <a:schemeClr val="tx2"/>
                </a:solidFill>
              </a:rPr>
              <a:t>Холодного водоснабжения</a:t>
            </a:r>
            <a:r>
              <a:rPr lang="en-US" sz="2400" b="1" kern="0" dirty="0">
                <a:solidFill>
                  <a:schemeClr val="tx2"/>
                </a:solidFill>
              </a:rPr>
              <a:t>;</a:t>
            </a:r>
            <a:endParaRPr lang="ru-RU" sz="2400" b="1" kern="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400" b="1" kern="0" dirty="0">
                <a:solidFill>
                  <a:schemeClr val="tx2"/>
                </a:solidFill>
              </a:rPr>
              <a:t>Транспортировка пищевых и промышленных жидкостей</a:t>
            </a:r>
            <a:endParaRPr lang="en-GB" sz="2400" b="1" kern="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419475" y="981075"/>
            <a:ext cx="8229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Разводящие наружные </a:t>
            </a:r>
          </a:p>
          <a:p>
            <a:pPr>
              <a:defRPr/>
            </a:pPr>
            <a:r>
              <a:rPr lang="ru-RU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инженерные сети:</a:t>
            </a:r>
            <a:endParaRPr lang="en-GB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536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20713"/>
            <a:ext cx="27765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24175"/>
            <a:ext cx="33845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3200" b="1" dirty="0" smtClean="0"/>
              <a:t>Диаметры трубопроводов </a:t>
            </a:r>
            <a:r>
              <a:rPr lang="en-US" sz="3200" b="1" dirty="0" err="1" smtClean="0"/>
              <a:t>Flexalen</a:t>
            </a:r>
            <a:endParaRPr lang="ru-RU" sz="3200" b="1" dirty="0" smtClean="0"/>
          </a:p>
        </p:txBody>
      </p:sp>
      <p:pic>
        <p:nvPicPr>
          <p:cNvPr id="16387" name="Picture 2" descr="Flexale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557338"/>
            <a:ext cx="23431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492500" y="1268413"/>
            <a:ext cx="5429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Трубопроводы с несущими трубами диаметрами  от 16мм до 1</a:t>
            </a:r>
            <a:r>
              <a:rPr lang="en-US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25</a:t>
            </a: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мм</a:t>
            </a:r>
            <a:r>
              <a:rPr lang="en-US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Производятся в однотрубном, двухтрубном и  </a:t>
            </a:r>
            <a:r>
              <a:rPr lang="ru-RU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многотрубном</a:t>
            </a: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исполнении. Бухты бывают длиной до 300м в зависимости от диаметра напорной трубы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714750" y="3716338"/>
            <a:ext cx="5429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Трубопроводы с несущими трубами диаметрами 140мм, 160мм и </a:t>
            </a:r>
            <a:r>
              <a:rPr lang="ru-RU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225мм</a:t>
            </a: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поставляются прямыми отрезками по 6 и 12 метров. </a:t>
            </a:r>
            <a:r>
              <a:rPr lang="ru-RU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Выпускается как в ПЭ так и </a:t>
            </a: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ППУ изоляции</a:t>
            </a:r>
          </a:p>
        </p:txBody>
      </p:sp>
      <p:pic>
        <p:nvPicPr>
          <p:cNvPr id="16390" name="Picture 3" descr="Fl1000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860800"/>
            <a:ext cx="2357437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39750" y="836613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От 16мм до 225мм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/>
              <a:t>ПОЧЕМУ  </a:t>
            </a:r>
            <a:r>
              <a:rPr lang="en-US" sz="3600" b="1" dirty="0" smtClean="0"/>
              <a:t>FLEXALEN</a:t>
            </a:r>
            <a:r>
              <a:rPr lang="ru-RU" sz="3600" b="1" dirty="0" smtClean="0"/>
              <a:t> – уникальная система?</a:t>
            </a:r>
            <a:endParaRPr lang="en-GB" sz="1800" b="1" dirty="0" smtClean="0"/>
          </a:p>
        </p:txBody>
      </p:sp>
      <p:pic>
        <p:nvPicPr>
          <p:cNvPr id="102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349500"/>
            <a:ext cx="33131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4716463" y="1844675"/>
          <a:ext cx="35274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Точечный рисунок" r:id="rId4" imgW="4219048" imgH="4858428" progId="PBrush">
                  <p:embed/>
                </p:oleObj>
              </mc:Choice>
              <mc:Fallback>
                <p:oleObj name="Точечный рисунок" r:id="rId4" imgW="4219048" imgH="4858428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844675"/>
                        <a:ext cx="3527425" cy="403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C58"/>
                </a:solidFill>
              </a:rPr>
              <a:t>От создания уникальной тепловой изоляции к теплоизолированным трубопроводам</a:t>
            </a:r>
            <a:endParaRPr lang="en-GB" sz="3200" b="1" dirty="0" smtClean="0">
              <a:solidFill>
                <a:srgbClr val="002C58"/>
              </a:solidFill>
            </a:endParaRPr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412875"/>
            <a:ext cx="193833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789363"/>
            <a:ext cx="163036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Прямоугольник 5"/>
          <p:cNvSpPr>
            <a:spLocks noChangeArrowheads="1"/>
          </p:cNvSpPr>
          <p:nvPr/>
        </p:nvSpPr>
        <p:spPr bwMode="auto">
          <a:xfrm>
            <a:off x="2411413" y="5373688"/>
            <a:ext cx="46513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002C58"/>
                </a:solidFill>
              </a:rPr>
              <a:t>37 лет развития</a:t>
            </a:r>
          </a:p>
        </p:txBody>
      </p:sp>
      <p:pic>
        <p:nvPicPr>
          <p:cNvPr id="7174" name="Picture 2" descr="Flexale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1628775"/>
            <a:ext cx="2754313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2" descr="http://mp3dot.ru/images/art/0/4/f/7/b_04f750dd28ba4f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2636838"/>
            <a:ext cx="12160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" descr="http://mp3dot.ru/images/art/0/4/f/7/b_04f750dd28ba4f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2636838"/>
            <a:ext cx="1214438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1" descr="D:\Работа\Тех каталог\Картинки рабочие jpg\труб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549275"/>
            <a:ext cx="23050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1773238"/>
            <a:ext cx="8229600" cy="504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ПОЧЕМУ ИМЕННО ПОЛИБУТЕН</a:t>
            </a:r>
            <a:r>
              <a:rPr lang="en-US" sz="2800" b="1" dirty="0" smtClean="0">
                <a:solidFill>
                  <a:schemeClr val="tx2"/>
                </a:solidFill>
              </a:rPr>
              <a:t>:</a:t>
            </a:r>
            <a:endParaRPr lang="de-DE" sz="2800" b="1" dirty="0" smtClean="0">
              <a:solidFill>
                <a:schemeClr val="tx2"/>
              </a:solidFill>
            </a:endParaRP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323850" y="2276475"/>
            <a:ext cx="82327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tx2"/>
                </a:solidFill>
              </a:rPr>
              <a:t>PE – </a:t>
            </a:r>
            <a:r>
              <a:rPr lang="ru-RU" sz="1600" b="1">
                <a:solidFill>
                  <a:schemeClr val="tx2"/>
                </a:solidFill>
              </a:rPr>
              <a:t>полиэтилен. </a:t>
            </a:r>
            <a:r>
              <a:rPr lang="ru-RU" sz="1600" b="1"/>
              <a:t>Трубы эластичны, но не выдерживают высоких температур. Соединяются посредством сварки.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323850" y="2852738"/>
            <a:ext cx="82819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tx2"/>
                </a:solidFill>
              </a:rPr>
              <a:t>PEX – </a:t>
            </a:r>
            <a:r>
              <a:rPr lang="ru-RU" sz="1600" b="1">
                <a:solidFill>
                  <a:schemeClr val="tx2"/>
                </a:solidFill>
              </a:rPr>
              <a:t>сшитый полиэтилен. </a:t>
            </a:r>
            <a:r>
              <a:rPr lang="ru-RU" sz="1600" b="1"/>
              <a:t>Трубы эластичны. Выдерживают высокие </a:t>
            </a:r>
          </a:p>
          <a:p>
            <a:r>
              <a:rPr lang="ru-RU" sz="1600" b="1"/>
              <a:t>температуры до 95 </a:t>
            </a:r>
            <a:r>
              <a:rPr lang="en-US" sz="1600" b="1">
                <a:cs typeface="Arial" charset="0"/>
              </a:rPr>
              <a:t>°</a:t>
            </a:r>
            <a:r>
              <a:rPr lang="ru-RU" sz="1600" b="1">
                <a:cs typeface="Arial" charset="0"/>
              </a:rPr>
              <a:t>С. В процессе сшивки теряют способность к свариванию</a:t>
            </a:r>
            <a:r>
              <a:rPr lang="en-US" sz="1600" b="1">
                <a:cs typeface="Arial" charset="0"/>
              </a:rPr>
              <a:t>. C</a:t>
            </a:r>
            <a:r>
              <a:rPr lang="ru-RU" sz="1600" b="1">
                <a:cs typeface="Arial" charset="0"/>
              </a:rPr>
              <a:t>оединяются только механическими компрессионными и пресс-фитингами. </a:t>
            </a:r>
            <a:endParaRPr lang="en-US" sz="1600" b="1">
              <a:cs typeface="Arial" charset="0"/>
            </a:endParaRP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323850" y="3716338"/>
            <a:ext cx="83534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tx2"/>
                </a:solidFill>
              </a:rPr>
              <a:t>PP – </a:t>
            </a:r>
            <a:r>
              <a:rPr lang="ru-RU" sz="1600" b="1">
                <a:solidFill>
                  <a:schemeClr val="tx2"/>
                </a:solidFill>
              </a:rPr>
              <a:t>полипропилен. </a:t>
            </a:r>
            <a:r>
              <a:rPr lang="ru-RU" sz="1600" b="1"/>
              <a:t>Трубы малоэластичны. Рабочая температура до 95 </a:t>
            </a:r>
            <a:r>
              <a:rPr lang="en-US" sz="1600" b="1"/>
              <a:t>°</a:t>
            </a:r>
            <a:r>
              <a:rPr lang="ru-RU" sz="1600" b="1"/>
              <a:t>С Соединяются посредством сварных соединений.</a:t>
            </a: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323850" y="4581525"/>
            <a:ext cx="90011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tx2"/>
                </a:solidFill>
              </a:rPr>
              <a:t>PB – </a:t>
            </a:r>
            <a:r>
              <a:rPr lang="ru-RU" sz="1600" b="1">
                <a:solidFill>
                  <a:schemeClr val="tx2"/>
                </a:solidFill>
              </a:rPr>
              <a:t>полибутен (полибутилен). </a:t>
            </a:r>
            <a:r>
              <a:rPr lang="ru-RU" sz="1600" b="1"/>
              <a:t>Соединяет в себе преимущества вышеуказанных трубопроводов и лишен их недостатков. Более эластичен чем </a:t>
            </a:r>
            <a:r>
              <a:rPr lang="en-US" sz="1600" b="1"/>
              <a:t>PE, PEX </a:t>
            </a:r>
            <a:r>
              <a:rPr lang="ru-RU" sz="1600" b="1"/>
              <a:t>и</a:t>
            </a:r>
            <a:r>
              <a:rPr lang="en-US" sz="1600" b="1"/>
              <a:t> PP</a:t>
            </a:r>
            <a:r>
              <a:rPr lang="ru-RU" sz="1600" b="1"/>
              <a:t>. </a:t>
            </a:r>
          </a:p>
          <a:p>
            <a:r>
              <a:rPr lang="ru-RU" sz="1600" b="1"/>
              <a:t>Рабочая температура до 95 </a:t>
            </a:r>
            <a:r>
              <a:rPr lang="en-US" sz="1600" b="1"/>
              <a:t>°</a:t>
            </a:r>
            <a:r>
              <a:rPr lang="ru-RU" sz="1600" b="1"/>
              <a:t>С (до 110</a:t>
            </a:r>
            <a:r>
              <a:rPr lang="en-US" sz="1600" b="1"/>
              <a:t> °</a:t>
            </a:r>
            <a:r>
              <a:rPr lang="ru-RU" sz="1600" b="1"/>
              <a:t>С кратковременно)  . Используются на системах Отопления, ГВС, ХВС, </a:t>
            </a:r>
            <a:r>
              <a:rPr lang="ru-RU" sz="1600" b="1">
                <a:solidFill>
                  <a:schemeClr val="tx2"/>
                </a:solidFill>
              </a:rPr>
              <a:t>Могут соединяться </a:t>
            </a:r>
            <a:r>
              <a:rPr lang="ru-RU" sz="1600" b="1"/>
              <a:t>как </a:t>
            </a:r>
            <a:r>
              <a:rPr lang="ru-RU" sz="1600" b="1">
                <a:solidFill>
                  <a:schemeClr val="tx2"/>
                </a:solidFill>
              </a:rPr>
              <a:t>посредством неразъемных сварных соединений,</a:t>
            </a:r>
            <a:r>
              <a:rPr lang="ru-RU" sz="1600" b="1"/>
              <a:t> так и с помощью механических компрессионных и пресс-фитингов.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14400" y="188913"/>
            <a:ext cx="8229600" cy="114300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>
                <a:solidFill>
                  <a:srgbClr val="002C58"/>
                </a:solidFill>
                <a:latin typeface="+mj-lt"/>
                <a:ea typeface="+mj-ea"/>
                <a:cs typeface="+mj-cs"/>
              </a:rPr>
              <a:t>1. Напорные трубы из Полибутена</a:t>
            </a:r>
            <a:br>
              <a:rPr lang="ru-RU" sz="3600" b="1">
                <a:solidFill>
                  <a:srgbClr val="002C58"/>
                </a:solidFill>
                <a:latin typeface="+mj-lt"/>
                <a:ea typeface="+mj-ea"/>
                <a:cs typeface="+mj-cs"/>
              </a:rPr>
            </a:br>
            <a:r>
              <a:rPr lang="ru-RU" sz="3600" b="1">
                <a:solidFill>
                  <a:srgbClr val="002C58"/>
                </a:solidFill>
                <a:latin typeface="+mj-lt"/>
                <a:ea typeface="+mj-ea"/>
                <a:cs typeface="+mj-cs"/>
              </a:rPr>
              <a:t>РВ-1  4237</a:t>
            </a:r>
            <a:endParaRPr lang="ru-RU" sz="3600" b="1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2C58"/>
                </a:solidFill>
              </a:rPr>
              <a:t>ПОЛИБУТЕН </a:t>
            </a:r>
            <a:r>
              <a:rPr lang="en-US" sz="3600" b="1" smtClean="0">
                <a:solidFill>
                  <a:srgbClr val="002C58"/>
                </a:solidFill>
              </a:rPr>
              <a:t>PB-1</a:t>
            </a:r>
            <a:r>
              <a:rPr lang="ru-RU" sz="3600" b="1" smtClean="0">
                <a:solidFill>
                  <a:srgbClr val="002C58"/>
                </a:solidFill>
              </a:rPr>
              <a:t> </a:t>
            </a:r>
          </a:p>
        </p:txBody>
      </p:sp>
      <p:sp>
        <p:nvSpPr>
          <p:cNvPr id="18435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436" name="Rectangle 15"/>
          <p:cNvSpPr>
            <a:spLocks noChangeArrowheads="1"/>
          </p:cNvSpPr>
          <p:nvPr/>
        </p:nvSpPr>
        <p:spPr bwMode="auto">
          <a:xfrm>
            <a:off x="285750" y="836613"/>
            <a:ext cx="88582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>
              <a:buFontTx/>
              <a:buAutoNum type="arabicPeriod"/>
            </a:pPr>
            <a:r>
              <a:rPr lang="ru-RU" sz="2800" b="1">
                <a:ea typeface="Calibri" pitchFamily="34" charset="0"/>
                <a:cs typeface="Times New Roman" pitchFamily="18" charset="0"/>
              </a:rPr>
              <a:t>Самый </a:t>
            </a:r>
            <a:r>
              <a:rPr lang="ru-RU" sz="2800" b="1" u="sng">
                <a:ea typeface="Calibri" pitchFamily="34" charset="0"/>
                <a:cs typeface="Times New Roman" pitchFamily="18" charset="0"/>
              </a:rPr>
              <a:t>низкий коэффициент линейного расширения</a:t>
            </a:r>
            <a:endParaRPr lang="ru-RU" sz="2800" u="sng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773238"/>
            <a:ext cx="68230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2C58"/>
                </a:solidFill>
              </a:rPr>
              <a:t>ПОЛИБУТЕН </a:t>
            </a:r>
            <a:r>
              <a:rPr lang="en-US" sz="3600" b="1" smtClean="0">
                <a:solidFill>
                  <a:srgbClr val="002C58"/>
                </a:solidFill>
              </a:rPr>
              <a:t>PB-1</a:t>
            </a:r>
            <a:r>
              <a:rPr lang="ru-RU" sz="3600" b="1" smtClean="0">
                <a:solidFill>
                  <a:srgbClr val="002C58"/>
                </a:solidFill>
              </a:rPr>
              <a:t> </a:t>
            </a:r>
          </a:p>
        </p:txBody>
      </p:sp>
      <p:sp>
        <p:nvSpPr>
          <p:cNvPr id="1945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0" name="Rectangle 15"/>
          <p:cNvSpPr>
            <a:spLocks noChangeArrowheads="1"/>
          </p:cNvSpPr>
          <p:nvPr/>
        </p:nvSpPr>
        <p:spPr bwMode="auto">
          <a:xfrm>
            <a:off x="285750" y="1165225"/>
            <a:ext cx="8858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/>
            <a:r>
              <a:rPr lang="ru-RU" sz="2800" b="1">
                <a:ea typeface="Calibri" pitchFamily="34" charset="0"/>
                <a:cs typeface="Times New Roman" pitchFamily="18" charset="0"/>
              </a:rPr>
              <a:t>2. Лучшая эластичность </a:t>
            </a:r>
            <a:r>
              <a:rPr lang="ru-RU" sz="1200" b="1">
                <a:ea typeface="Calibri" pitchFamily="34" charset="0"/>
                <a:cs typeface="Times New Roman" pitchFamily="18" charset="0"/>
              </a:rPr>
              <a:t>(модуль эластичности)</a:t>
            </a:r>
            <a:endParaRPr lang="ru-RU" sz="12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73238"/>
            <a:ext cx="70119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2C58"/>
                </a:solidFill>
              </a:rPr>
              <a:t>ПОЛИБУТЕН </a:t>
            </a:r>
            <a:r>
              <a:rPr lang="en-US" sz="3600" b="1" smtClean="0">
                <a:solidFill>
                  <a:srgbClr val="002C58"/>
                </a:solidFill>
              </a:rPr>
              <a:t>PB-1</a:t>
            </a:r>
            <a:r>
              <a:rPr lang="ru-RU" sz="3600" b="1" smtClean="0">
                <a:solidFill>
                  <a:srgbClr val="002C58"/>
                </a:solidFill>
              </a:rPr>
              <a:t> </a:t>
            </a:r>
          </a:p>
        </p:txBody>
      </p:sp>
      <p:sp>
        <p:nvSpPr>
          <p:cNvPr id="20483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33338" y="1052513"/>
            <a:ext cx="9110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/>
            <a:r>
              <a:rPr lang="ru-RU" sz="2800" b="1">
                <a:ea typeface="Calibri" pitchFamily="34" charset="0"/>
                <a:cs typeface="Times New Roman" pitchFamily="18" charset="0"/>
              </a:rPr>
              <a:t>3. Наименьший коэффициент теплопроводности</a:t>
            </a:r>
            <a:endParaRPr lang="ru-RU" sz="28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628775"/>
            <a:ext cx="6869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1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46035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C58"/>
                </a:solidFill>
              </a:rPr>
              <a:t>ПОЛИБУТЕН </a:t>
            </a:r>
            <a:r>
              <a:rPr lang="en-US" sz="3600" b="1" dirty="0" smtClean="0">
                <a:solidFill>
                  <a:srgbClr val="002C58"/>
                </a:solidFill>
              </a:rPr>
              <a:t>PB-1 – </a:t>
            </a:r>
            <a:r>
              <a:rPr lang="ru-RU" sz="3600" b="1" dirty="0" smtClean="0">
                <a:solidFill>
                  <a:srgbClr val="002C58"/>
                </a:solidFill>
              </a:rPr>
              <a:t>наибольшая прочность </a:t>
            </a:r>
          </a:p>
        </p:txBody>
      </p:sp>
      <p:sp>
        <p:nvSpPr>
          <p:cNvPr id="21507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79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229600" cy="7921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smtClean="0">
                <a:solidFill>
                  <a:srgbClr val="002C58"/>
                </a:solidFill>
              </a:rPr>
              <a:t>Подбор оптимального размера пор теплоизоляции</a:t>
            </a:r>
            <a:endParaRPr lang="en-GB" sz="3200" b="1" smtClean="0">
              <a:solidFill>
                <a:srgbClr val="002C58"/>
              </a:solidFill>
            </a:endParaRPr>
          </a:p>
        </p:txBody>
      </p:sp>
      <p:pic>
        <p:nvPicPr>
          <p:cNvPr id="24583" name="Picture 2" descr="D:\2008\LAMA-D\Maximenko280306\Rabota\Exibition\Flexalen\Technics\Tallin\Ce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490696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2" descr="C:\Documents and Settings\a.maksimenko\Мои документы\Мои рисунки\Cell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341438"/>
            <a:ext cx="359727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0825" y="5157788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СНИЖЕНИЕ КОНВЕКЦИОННЫХ ТЕПЛОВЫХ ПОТЕРЬ</a:t>
            </a:r>
          </a:p>
          <a:p>
            <a:pPr algn="ctr">
              <a:defRPr/>
            </a:pPr>
            <a:r>
              <a:rPr lang="ru-RU" sz="2800" b="1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В самой структуре теплоизоляции- контроль и изменение теплоизоляционных свойств</a:t>
            </a:r>
            <a:endParaRPr lang="en-GB" sz="2800" b="1" kern="0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chemeClr val="tx2"/>
                </a:solidFill>
              </a:rPr>
              <a:t>Рабочие параметры </a:t>
            </a:r>
            <a:endParaRPr lang="en-GB" sz="3600" b="1" smtClean="0">
              <a:solidFill>
                <a:schemeClr val="tx2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27088" y="1268413"/>
            <a:ext cx="78486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200" dirty="0"/>
              <a:t>ГОСТ Р 52134-2003. Трубы напорные из термопластов и соединительные детали к ним для систем водоснабжения и отопления. Общие технические условия</a:t>
            </a:r>
            <a:endParaRPr lang="ru-RU" sz="22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827088" y="2492375"/>
          <a:ext cx="7704855" cy="1005840"/>
        </p:xfrm>
        <a:graphic>
          <a:graphicData uri="http://schemas.openxmlformats.org/drawingml/2006/table">
            <a:tbl>
              <a:tblPr/>
              <a:tblGrid>
                <a:gridCol w="2145655"/>
                <a:gridCol w="694900"/>
                <a:gridCol w="694900"/>
                <a:gridCol w="694900"/>
                <a:gridCol w="694900"/>
                <a:gridCol w="694900"/>
                <a:gridCol w="694900"/>
                <a:gridCol w="694900"/>
                <a:gridCol w="694900"/>
              </a:tblGrid>
              <a:tr h="2559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Температура, °С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-15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Давление, </a:t>
                      </a: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bar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0025" algn="l"/>
                          <a:tab pos="251460" algn="ctr"/>
                        </a:tabLst>
                      </a:pP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5623" name="Text Box 3"/>
          <p:cNvSpPr txBox="1">
            <a:spLocks noChangeArrowheads="1"/>
          </p:cNvSpPr>
          <p:nvPr/>
        </p:nvSpPr>
        <p:spPr bwMode="auto">
          <a:xfrm>
            <a:off x="827088" y="3716338"/>
            <a:ext cx="784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chemeClr val="tx2"/>
                </a:solidFill>
              </a:rPr>
              <a:t>Кратковременно до 110 </a:t>
            </a:r>
            <a:r>
              <a:rPr lang="ru-RU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°С</a:t>
            </a:r>
            <a:endParaRPr lang="ru-RU" b="1">
              <a:solidFill>
                <a:schemeClr val="tx2"/>
              </a:solidFill>
            </a:endParaRPr>
          </a:p>
        </p:txBody>
      </p:sp>
      <p:sp>
        <p:nvSpPr>
          <p:cNvPr id="25624" name="Прямоугольник 9"/>
          <p:cNvSpPr>
            <a:spLocks noChangeArrowheads="1"/>
          </p:cNvSpPr>
          <p:nvPr/>
        </p:nvSpPr>
        <p:spPr bwMode="auto">
          <a:xfrm>
            <a:off x="755650" y="5300663"/>
            <a:ext cx="7488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При температурном режиме согласно ГОСТ Р 52134-2003 – срок службы 50 лет.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088" y="4365625"/>
            <a:ext cx="79930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Т.е. около 70% всех разводящих сетей России диаметрами до 200мм удовлетворяют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этим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параметрам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229600" cy="1143000"/>
          </a:xfrm>
        </p:spPr>
        <p:txBody>
          <a:bodyPr/>
          <a:lstStyle/>
          <a:p>
            <a:r>
              <a:rPr lang="en-US" sz="3600" smtClean="0">
                <a:solidFill>
                  <a:srgbClr val="002952"/>
                </a:solidFill>
              </a:rPr>
              <a:t>	</a:t>
            </a:r>
            <a:r>
              <a:rPr lang="ru-RU" sz="3600" b="1" smtClean="0">
                <a:solidFill>
                  <a:srgbClr val="002952"/>
                </a:solidFill>
              </a:rPr>
              <a:t>Надежность и универсальность </a:t>
            </a:r>
          </a:p>
        </p:txBody>
      </p:sp>
      <p:sp>
        <p:nvSpPr>
          <p:cNvPr id="26627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6628" name="Picture 9" descr="D:\2008\LAMA-D\Maximenko280306\Rabota\Exibition\Flexalen\Technics\HELA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628775"/>
            <a:ext cx="19446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0" descr="Press-conn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141663"/>
            <a:ext cx="23050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581525"/>
            <a:ext cx="230505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1628775"/>
            <a:ext cx="33178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4149725"/>
            <a:ext cx="20828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тройник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804025" y="1773238"/>
            <a:ext cx="1801813" cy="2160587"/>
          </a:xfrm>
        </p:spPr>
      </p:pic>
      <p:pic>
        <p:nvPicPr>
          <p:cNvPr id="24587" name="Picture 3" descr="P97216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084888" y="4149725"/>
            <a:ext cx="2579687" cy="1735138"/>
          </a:xfrm>
        </p:spPr>
      </p:pic>
      <p:sp>
        <p:nvSpPr>
          <p:cNvPr id="26635" name="Text Box 3"/>
          <p:cNvSpPr txBox="1">
            <a:spLocks noChangeArrowheads="1"/>
          </p:cNvSpPr>
          <p:nvPr/>
        </p:nvSpPr>
        <p:spPr bwMode="auto">
          <a:xfrm>
            <a:off x="0" y="836613"/>
            <a:ext cx="93964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2C58"/>
                </a:solidFill>
              </a:rPr>
              <a:t>Любые типы соединений</a:t>
            </a:r>
            <a:endParaRPr lang="en-US" sz="2800" b="1">
              <a:solidFill>
                <a:srgbClr val="002C5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5" name="Rectangle 15"/>
          <p:cNvSpPr>
            <a:spLocks noChangeArrowheads="1"/>
          </p:cNvSpPr>
          <p:nvPr/>
        </p:nvSpPr>
        <p:spPr bwMode="auto">
          <a:xfrm>
            <a:off x="900113" y="333375"/>
            <a:ext cx="85010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/>
            <a:r>
              <a:rPr lang="ru-RU" sz="3200" b="1">
                <a:solidFill>
                  <a:srgbClr val="002C58"/>
                </a:solidFill>
                <a:ea typeface="Calibri" pitchFamily="34" charset="0"/>
                <a:cs typeface="Times New Roman" pitchFamily="18" charset="0"/>
              </a:rPr>
              <a:t>Сварка - Нет заужения прохода трубы</a:t>
            </a:r>
          </a:p>
          <a:p>
            <a:pPr marL="342900" indent="-342900" eaLnBrk="0" hangingPunct="0"/>
            <a:r>
              <a:rPr lang="ru-RU" sz="1600" b="1">
                <a:ea typeface="Calibri" pitchFamily="34" charset="0"/>
                <a:cs typeface="Times New Roman" pitchFamily="18" charset="0"/>
              </a:rPr>
              <a:t>      </a:t>
            </a:r>
          </a:p>
          <a:p>
            <a:pPr marL="342900" indent="-342900" eaLnBrk="0" hangingPunct="0"/>
            <a:r>
              <a:rPr lang="ru-RU" sz="1600" b="1">
                <a:ea typeface="Calibri" pitchFamily="34" charset="0"/>
                <a:cs typeface="Times New Roman" pitchFamily="18" charset="0"/>
              </a:rPr>
              <a:t>      </a:t>
            </a:r>
            <a:endParaRPr lang="ru-RU" sz="16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8676" name="Picture 4" descr="C:\2008\LAMA-D\Maximenko280306\Rabota\Information\CD-Original\Flexalen-CD2\Fotos Flexalen\Export selection\Fittings\PB-fittings\GF-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3860800"/>
            <a:ext cx="26812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052513"/>
            <a:ext cx="29400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44675"/>
            <a:ext cx="6321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3200" b="1" smtClean="0"/>
              <a:t>Применение трубопроводов </a:t>
            </a:r>
            <a:r>
              <a:rPr lang="en-US" sz="3200" b="1" smtClean="0"/>
              <a:t>Flexalen </a:t>
            </a:r>
            <a:r>
              <a:rPr lang="ru-RU" sz="3200" b="1" smtClean="0"/>
              <a:t>в  России с 2004 года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00063" y="1357313"/>
            <a:ext cx="82296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Трубопроводы </a:t>
            </a:r>
            <a:r>
              <a:rPr lang="en-US" sz="16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Flexalen</a:t>
            </a:r>
            <a:r>
              <a:rPr lang="en-US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 2004 года успешно применяются в России на всей территории от </a:t>
            </a:r>
            <a:r>
              <a:rPr lang="ru-RU" sz="1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Карелии до Владивостока как </a:t>
            </a:r>
            <a:r>
              <a:rPr lang="ru-RU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при строительстве новых коммуникаций так и при реконструкции теплосетей</a:t>
            </a:r>
          </a:p>
        </p:txBody>
      </p:sp>
      <p:pic>
        <p:nvPicPr>
          <p:cNvPr id="31748" name="Picture 2" descr="C:\Documents and Settings\lama\Рабочий стол\Кашары\2008_07_22_Кашары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500313"/>
            <a:ext cx="29305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C:\Documents and Settings\lama\Рабочий стол\Кашары\2008_07_22_Кашары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2214563"/>
            <a:ext cx="29289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5" descr="F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2928938"/>
            <a:ext cx="38735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smtClean="0">
                <a:solidFill>
                  <a:srgbClr val="002C58"/>
                </a:solidFill>
              </a:rPr>
              <a:t>С 1976 года производство тепловой изоляции-</a:t>
            </a:r>
            <a:r>
              <a:rPr lang="ru-RU" sz="3200" b="1" smtClean="0">
                <a:solidFill>
                  <a:srgbClr val="002C58"/>
                </a:solidFill>
              </a:rPr>
              <a:t>огромный опыт </a:t>
            </a:r>
            <a:endParaRPr lang="en-GB" sz="3200" b="1" smtClean="0">
              <a:solidFill>
                <a:srgbClr val="002C58"/>
              </a:solidFill>
            </a:endParaRP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268413"/>
            <a:ext cx="41243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8" descr="Z:\МАРКЕТИНГ\КАТАЛОГ 2011\Фото Теплоизоляции\Холодильная машина-la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3789363"/>
            <a:ext cx="28781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1557338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2"/>
          <p:cNvSpPr>
            <a:spLocks noChangeArrowheads="1"/>
          </p:cNvSpPr>
          <p:nvPr/>
        </p:nvSpPr>
        <p:spPr bwMode="auto">
          <a:xfrm>
            <a:off x="539750" y="188913"/>
            <a:ext cx="7858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C58"/>
                </a:solidFill>
              </a:rPr>
              <a:t>Продукция </a:t>
            </a:r>
            <a:r>
              <a:rPr lang="ru-RU" sz="2800" b="1" dirty="0" smtClean="0">
                <a:solidFill>
                  <a:srgbClr val="002C58"/>
                </a:solidFill>
              </a:rPr>
              <a:t>компании </a:t>
            </a:r>
            <a:r>
              <a:rPr lang="en-US" sz="2800" b="1" dirty="0" smtClean="0">
                <a:solidFill>
                  <a:srgbClr val="002C58"/>
                </a:solidFill>
              </a:rPr>
              <a:t>THERMAFLEX  </a:t>
            </a:r>
            <a:r>
              <a:rPr lang="ru-RU" sz="2800" b="1" dirty="0">
                <a:solidFill>
                  <a:srgbClr val="002C58"/>
                </a:solidFill>
              </a:rPr>
              <a:t>получила широкое распространение в Северо-Западном регионе России</a:t>
            </a:r>
          </a:p>
          <a:p>
            <a:r>
              <a:rPr lang="ru-RU" sz="1600" b="1" dirty="0">
                <a:solidFill>
                  <a:srgbClr val="002952"/>
                </a:solidFill>
              </a:rPr>
              <a:t>2009</a:t>
            </a:r>
            <a:r>
              <a:rPr lang="ru-RU" sz="1600" b="1" dirty="0"/>
              <a:t> Реконструкция теплосетей Петроградского, Всеволожского, Курортного и Центрального района Санкт Петербурга. Реконструкция</a:t>
            </a:r>
            <a:r>
              <a:rPr lang="ru-RU" sz="1600" dirty="0"/>
              <a:t> </a:t>
            </a:r>
            <a:r>
              <a:rPr lang="ru-RU" sz="1600" b="1" dirty="0"/>
              <a:t>квартальная разводка. </a:t>
            </a:r>
            <a:r>
              <a:rPr lang="ru-RU" sz="1600" b="1" u="sng" dirty="0"/>
              <a:t>Заказчик – ООО </a:t>
            </a:r>
            <a:r>
              <a:rPr lang="ru-RU" sz="1600" b="1" u="sng" dirty="0" err="1"/>
              <a:t>Петербургтеплоэнерго</a:t>
            </a:r>
            <a:endParaRPr lang="ru-RU" sz="1600" b="1" dirty="0"/>
          </a:p>
        </p:txBody>
      </p:sp>
      <p:pic>
        <p:nvPicPr>
          <p:cNvPr id="32771" name="Picture 2" descr="C:\2008\LAMA-D\Maximenko280306\Rabota\Reklama\Flexalen\Flexalen\Petrograd-spb\DSC03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349500"/>
            <a:ext cx="5053012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0" y="0"/>
            <a:ext cx="29860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900"/>
          </a:p>
          <a:p>
            <a:pPr eaLnBrk="0" hangingPunct="0"/>
            <a:r>
              <a:rPr lang="ru-RU" sz="1200">
                <a:cs typeface="Times New Roman" pitchFamily="18" charset="0"/>
              </a:rPr>
              <a:t>		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32773" name="Прямоугольник 4"/>
          <p:cNvSpPr>
            <a:spLocks noChangeArrowheads="1"/>
          </p:cNvSpPr>
          <p:nvPr/>
        </p:nvSpPr>
        <p:spPr bwMode="auto">
          <a:xfrm>
            <a:off x="611188" y="5516563"/>
            <a:ext cx="74898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2952"/>
                </a:solidFill>
              </a:rPr>
              <a:t>2012</a:t>
            </a:r>
            <a:r>
              <a:rPr lang="ru-RU" sz="1600"/>
              <a:t> </a:t>
            </a:r>
            <a:r>
              <a:rPr lang="ru-RU" sz="1600" b="1"/>
              <a:t>Реконструкция тепловых сетей в Новгородской области г. Волот, п. Сольцы, квартальная разводка.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2"/>
          <p:cNvSpPr>
            <a:spLocks noChangeArrowheads="1"/>
          </p:cNvSpPr>
          <p:nvPr/>
        </p:nvSpPr>
        <p:spPr bwMode="auto">
          <a:xfrm>
            <a:off x="1428750" y="571500"/>
            <a:ext cx="6726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Реконструкция муниципальных сетей в г. Щелкого </a:t>
            </a:r>
          </a:p>
          <a:p>
            <a:pPr algn="ctr"/>
            <a:r>
              <a:rPr lang="ru-RU" sz="2000" b="1"/>
              <a:t>Московская область; </a:t>
            </a:r>
            <a:endParaRPr lang="ru-RU" sz="2000"/>
          </a:p>
        </p:txBody>
      </p:sp>
      <p:pic>
        <p:nvPicPr>
          <p:cNvPr id="29699" name="Picture 2" descr="C:\2008\LAMA-D\Maximenko280306\Rabota\Flexalen\Objects\Kazan\Боровые\S5009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000250"/>
            <a:ext cx="4643437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8" y="2000250"/>
            <a:ext cx="34956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2"/>
          <p:cNvSpPr>
            <a:spLocks noChangeArrowheads="1"/>
          </p:cNvSpPr>
          <p:nvPr/>
        </p:nvSpPr>
        <p:spPr bwMode="auto">
          <a:xfrm>
            <a:off x="1251351" y="571500"/>
            <a:ext cx="70810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/>
              <a:t>Реконструкция муниципальных сетей </a:t>
            </a:r>
            <a:r>
              <a:rPr lang="ru-RU" sz="2000" b="1" dirty="0" smtClean="0"/>
              <a:t>ГВС в </a:t>
            </a:r>
            <a:r>
              <a:rPr lang="ru-RU" sz="2000" b="1" dirty="0"/>
              <a:t>г. </a:t>
            </a:r>
            <a:r>
              <a:rPr lang="ru-RU" sz="2000" b="1" dirty="0" smtClean="0"/>
              <a:t>Реутов </a:t>
            </a:r>
            <a:endParaRPr lang="ru-RU" sz="2000" b="1" dirty="0"/>
          </a:p>
          <a:p>
            <a:pPr algn="ctr"/>
            <a:r>
              <a:rPr lang="ru-RU" sz="2000" b="1" dirty="0"/>
              <a:t>Московская область; </a:t>
            </a:r>
            <a:endParaRPr lang="ru-RU" sz="2000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2667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3491880" y="2492896"/>
            <a:ext cx="46805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ПРИМЕНЯЕМЫЕ ДИАМЕТРЫ ТРУБ ОТ 32мм до 225мм; 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2"/>
          <p:cNvSpPr>
            <a:spLocks noChangeArrowheads="1"/>
          </p:cNvSpPr>
          <p:nvPr/>
        </p:nvSpPr>
        <p:spPr bwMode="auto">
          <a:xfrm>
            <a:off x="539552" y="476672"/>
            <a:ext cx="7858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C58"/>
                </a:solidFill>
              </a:rPr>
              <a:t>БАЛТИЙСКАЯ ЖЕМЧУЖИНА</a:t>
            </a:r>
            <a:endParaRPr lang="ru-RU" sz="2800" b="1" dirty="0">
              <a:solidFill>
                <a:srgbClr val="002C58"/>
              </a:solidFill>
            </a:endParaRPr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0" y="0"/>
            <a:ext cx="29860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900"/>
          </a:p>
          <a:p>
            <a:pPr eaLnBrk="0" hangingPunct="0"/>
            <a:r>
              <a:rPr lang="ru-RU" sz="1200">
                <a:cs typeface="Times New Roman" pitchFamily="18" charset="0"/>
              </a:rPr>
              <a:t>		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32773" name="Прямоугольник 4"/>
          <p:cNvSpPr>
            <a:spLocks noChangeArrowheads="1"/>
          </p:cNvSpPr>
          <p:nvPr/>
        </p:nvSpPr>
        <p:spPr bwMode="auto">
          <a:xfrm>
            <a:off x="611188" y="5516563"/>
            <a:ext cx="74898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err="1" smtClean="0">
                <a:solidFill>
                  <a:srgbClr val="002952"/>
                </a:solidFill>
              </a:rPr>
              <a:t>Телоизоляционные</a:t>
            </a:r>
            <a:r>
              <a:rPr lang="ru-RU" sz="1600" b="1" dirty="0" smtClean="0">
                <a:solidFill>
                  <a:srgbClr val="002952"/>
                </a:solidFill>
              </a:rPr>
              <a:t> материалы Термафлекс на внутренних инженерных системах отопления и водоснабжения</a:t>
            </a:r>
            <a:endParaRPr lang="ru-RU" sz="1600" b="1" dirty="0"/>
          </a:p>
        </p:txBody>
      </p:sp>
      <p:pic>
        <p:nvPicPr>
          <p:cNvPr id="70658" name="Picture 2" descr="В начале 2012 г. начнется строительство квартала площадью 350 тыс. кв. м на территории &quot;Балтийской жемчужины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204864"/>
            <a:ext cx="4752528" cy="3166372"/>
          </a:xfrm>
          <a:prstGeom prst="rect">
            <a:avLst/>
          </a:prstGeom>
          <a:noFill/>
        </p:spPr>
      </p:pic>
      <p:pic>
        <p:nvPicPr>
          <p:cNvPr id="70660" name="Picture 4" descr="FantasyFootballCup.com - ФОТО. Однушка 47 кв.м. в Балтийской Жемчужи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5448222" cy="31683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2"/>
          <p:cNvSpPr>
            <a:spLocks noChangeArrowheads="1"/>
          </p:cNvSpPr>
          <p:nvPr/>
        </p:nvSpPr>
        <p:spPr bwMode="auto">
          <a:xfrm>
            <a:off x="539552" y="404664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C58"/>
                </a:solidFill>
              </a:rPr>
              <a:t>ТОРГОВЫЕ КОМПЛЕКСЫ И БИЗНЕС-ЦЕНТРЫ</a:t>
            </a:r>
            <a:endParaRPr lang="ru-RU" sz="2400" b="1" dirty="0">
              <a:solidFill>
                <a:srgbClr val="002C58"/>
              </a:solidFill>
            </a:endParaRPr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0" y="0"/>
            <a:ext cx="29860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900"/>
          </a:p>
          <a:p>
            <a:pPr eaLnBrk="0" hangingPunct="0"/>
            <a:r>
              <a:rPr lang="ru-RU" sz="1200">
                <a:cs typeface="Times New Roman" pitchFamily="18" charset="0"/>
              </a:rPr>
              <a:t>		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32773" name="Прямоугольник 4"/>
          <p:cNvSpPr>
            <a:spLocks noChangeArrowheads="1"/>
          </p:cNvSpPr>
          <p:nvPr/>
        </p:nvSpPr>
        <p:spPr bwMode="auto">
          <a:xfrm>
            <a:off x="1979712" y="6021288"/>
            <a:ext cx="74898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err="1" smtClean="0">
                <a:solidFill>
                  <a:srgbClr val="002952"/>
                </a:solidFill>
              </a:rPr>
              <a:t>Телоизоляционные</a:t>
            </a:r>
            <a:r>
              <a:rPr lang="ru-RU" sz="1600" b="1" dirty="0" smtClean="0">
                <a:solidFill>
                  <a:srgbClr val="002952"/>
                </a:solidFill>
              </a:rPr>
              <a:t> материалы Термафлекс на </a:t>
            </a:r>
          </a:p>
          <a:p>
            <a:r>
              <a:rPr lang="ru-RU" sz="1600" b="1" dirty="0" smtClean="0">
                <a:solidFill>
                  <a:srgbClr val="002952"/>
                </a:solidFill>
              </a:rPr>
              <a:t>внутренних инженерных системах</a:t>
            </a:r>
            <a:endParaRPr lang="ru-RU" sz="1600" b="1" dirty="0"/>
          </a:p>
        </p:txBody>
      </p:sp>
      <p:sp>
        <p:nvSpPr>
          <p:cNvPr id="107524" name="AutoShape 4" descr="D:\Flexalen-2010 (16.04)\%D0%9F%D1%80%D0%B5%D0%B7%D0%B5%D0%BD%D1%82%D0%B0%D1%86%D0%B8%D1%8F\2015\SPB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8" name="AutoShape 8" descr="D:\Flexalen-2010 (16.04)\%D0%9F%D1%80%D0%B5%D0%B7%D0%B5%D0%BD%D1%82%D0%B0%D1%86%D0%B8%D1%8F\2015\SPB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42" name="Picture 2" descr="ТЦ РАМСТОР, внутренние инженерные трубы отопления и системы вентиляции и кондиционирования изолированы трубной теплоизоляцией Thermaflex FRZ и Thermaflex AC и листовой теплоизоляцией Thermasheet F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3384376" cy="2543886"/>
          </a:xfrm>
          <a:prstGeom prst="rect">
            <a:avLst/>
          </a:prstGeom>
          <a:noFill/>
        </p:spPr>
      </p:pic>
      <p:pic>
        <p:nvPicPr>
          <p:cNvPr id="112644" name="Picture 4" descr="ТК Гранд Каньон, внутренние трубопроводы и системы вентиляции заизолированы теплоизоляцией Thermaflex FRZ и Tthermasheet F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3352970" cy="2520280"/>
          </a:xfrm>
          <a:prstGeom prst="rect">
            <a:avLst/>
          </a:prstGeom>
          <a:noFill/>
        </p:spPr>
      </p:pic>
      <p:pic>
        <p:nvPicPr>
          <p:cNvPr id="112646" name="Picture 6" descr="ТЦ Питер, системы отопления, кондиционирования и вентиляции заизолированы изоляцией Термафлекс ФРЗ, Термафлекс АС и Термашит Ф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17032"/>
            <a:ext cx="3384376" cy="2162176"/>
          </a:xfrm>
          <a:prstGeom prst="rect">
            <a:avLst/>
          </a:prstGeom>
          <a:noFill/>
        </p:spPr>
      </p:pic>
      <p:pic>
        <p:nvPicPr>
          <p:cNvPr id="112648" name="Picture 8" descr="Бизнес Центр Владимирский, внутренние инженерные системы отопления, холодного, горячего водоснабжения и кондиционирования изолированы тепловой изоляцией Thermaflex FRZ и Thermasheet F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3"/>
            <a:ext cx="3456384" cy="22322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500063" y="714375"/>
            <a:ext cx="6786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0" y="0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pic>
        <p:nvPicPr>
          <p:cNvPr id="8" name="Picture 8" descr="Картинка 4 из 15606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23145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635896" y="69269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solidFill>
                  <a:srgbClr val="002952"/>
                </a:solidFill>
              </a:rPr>
              <a:t>2010</a:t>
            </a:r>
            <a:r>
              <a:rPr lang="ru-RU" dirty="0" smtClean="0"/>
              <a:t> </a:t>
            </a:r>
            <a:r>
              <a:rPr lang="ru-RU" b="1" dirty="0" smtClean="0"/>
              <a:t>Радиологический и радиотехнический центр МЧС России. Заказчик </a:t>
            </a:r>
            <a:r>
              <a:rPr lang="ru-RU" b="1" u="sng" dirty="0" smtClean="0"/>
              <a:t>МЧС России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11618" name="Picture 2" descr="Радиологический и радиотехнический центр МЧС России, тепловые сети и сети ГВС выполнены трубопроводами Flexalen 600 и Flexalen 1000 (Флексален 600 и Флексален 100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276872"/>
            <a:ext cx="4968552" cy="37264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2"/>
          <p:cNvSpPr>
            <a:spLocks noChangeArrowheads="1"/>
          </p:cNvSpPr>
          <p:nvPr/>
        </p:nvSpPr>
        <p:spPr bwMode="auto">
          <a:xfrm>
            <a:off x="500063" y="714375"/>
            <a:ext cx="6786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34819" name="Rectangle 1"/>
          <p:cNvSpPr>
            <a:spLocks noChangeArrowheads="1"/>
          </p:cNvSpPr>
          <p:nvPr/>
        </p:nvSpPr>
        <p:spPr bwMode="auto">
          <a:xfrm>
            <a:off x="0" y="0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6628" name="Заголовок 5"/>
          <p:cNvSpPr>
            <a:spLocks noGrp="1"/>
          </p:cNvSpPr>
          <p:nvPr>
            <p:ph type="title"/>
          </p:nvPr>
        </p:nvSpPr>
        <p:spPr>
          <a:xfrm>
            <a:off x="2987675" y="2349500"/>
            <a:ext cx="5905500" cy="3671888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700" b="1" u="sng" dirty="0" smtClean="0"/>
              <a:t>Заказчик - Управ. делами президента.</a:t>
            </a:r>
            <a:r>
              <a:rPr lang="ru-RU" sz="2200" b="1" u="sng" dirty="0" smtClean="0"/>
              <a:t/>
            </a:r>
            <a:br>
              <a:rPr lang="ru-RU" sz="2200" b="1" u="sng" dirty="0" smtClean="0"/>
            </a:br>
            <a:r>
              <a:rPr lang="ru-RU" sz="2200" b="1" u="sng" dirty="0" smtClean="0"/>
              <a:t/>
            </a:r>
            <a:br>
              <a:rPr lang="ru-RU" sz="2200" b="1" u="sng" dirty="0" smtClean="0"/>
            </a:br>
            <a:r>
              <a:rPr lang="ru-RU" sz="2200" b="1" dirty="0" smtClean="0">
                <a:solidFill>
                  <a:schemeClr val="tx2"/>
                </a:solidFill>
              </a:rPr>
              <a:t>2008 </a:t>
            </a:r>
            <a:r>
              <a:rPr lang="ru-RU" sz="2200" b="1" dirty="0" smtClean="0"/>
              <a:t>Загородная резиденция президента. Оз. Валдай, Новгородская обл. Теплотрасса, квартальная разводка. </a:t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>
                <a:solidFill>
                  <a:schemeClr val="tx2"/>
                </a:solidFill>
              </a:rPr>
              <a:t>2008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Иверский</a:t>
            </a:r>
            <a:r>
              <a:rPr lang="ru-RU" sz="2200" b="1" dirty="0" smtClean="0"/>
              <a:t> монастырь. Оз. Валдай, Новгородская обл.   Магистральная теплотрасса, квартальная разводка. </a:t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>
                <a:solidFill>
                  <a:srgbClr val="006600"/>
                </a:solidFill>
              </a:rPr>
              <a:t>2009</a:t>
            </a:r>
            <a:r>
              <a:rPr lang="ru-RU" sz="2200" b="1" dirty="0" smtClean="0"/>
              <a:t>  </a:t>
            </a:r>
            <a:r>
              <a:rPr lang="ru-RU" sz="2200" b="1" u="sng" dirty="0" smtClean="0"/>
              <a:t>Морское офицерское собрание</a:t>
            </a:r>
            <a:r>
              <a:rPr lang="ru-RU" sz="2200" b="1" dirty="0" smtClean="0"/>
              <a:t>. Каменный о-в. Санкт Петербург. Наружные сети холодоснабжения, квартальная разводка. </a:t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1400" b="1" u="sng" dirty="0" smtClean="0"/>
              <a:t/>
            </a:r>
            <a:br>
              <a:rPr lang="ru-RU" sz="1400" b="1" u="sng" dirty="0" smtClean="0"/>
            </a:br>
            <a:r>
              <a:rPr lang="ru-RU" sz="1600" b="1" u="sng" dirty="0" smtClean="0"/>
              <a:t/>
            </a:r>
            <a:br>
              <a:rPr lang="ru-RU" sz="1600" b="1" u="sng" dirty="0" smtClean="0"/>
            </a:br>
            <a:r>
              <a:rPr lang="ru-RU" sz="1600" b="1" u="sng" dirty="0" smtClean="0"/>
              <a:t/>
            </a:r>
            <a:br>
              <a:rPr lang="ru-RU" sz="1600" b="1" u="sng" dirty="0" smtClean="0"/>
            </a:br>
            <a:endParaRPr lang="ru-RU" sz="1600" b="1" dirty="0" smtClean="0"/>
          </a:p>
        </p:txBody>
      </p:sp>
      <p:pic>
        <p:nvPicPr>
          <p:cNvPr id="34821" name="Picture 2" descr="Картинка 37 из 14531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836613"/>
            <a:ext cx="18716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 descr="http://flexalen.su/wp-content/uploads/2013/04/15-%D0%91%D0%94%D0%9F-%D0%9C%D0%BE%D1%80%D1%81%D0%BA%D0%BE%D0%B5-300x22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7163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2"/>
          <p:cNvSpPr>
            <a:spLocks noChangeArrowheads="1"/>
          </p:cNvSpPr>
          <p:nvPr/>
        </p:nvSpPr>
        <p:spPr bwMode="auto">
          <a:xfrm>
            <a:off x="500063" y="714375"/>
            <a:ext cx="6786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0" y="0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6628" name="Заголовок 5"/>
          <p:cNvSpPr>
            <a:spLocks noGrp="1"/>
          </p:cNvSpPr>
          <p:nvPr>
            <p:ph type="title"/>
          </p:nvPr>
        </p:nvSpPr>
        <p:spPr>
          <a:xfrm>
            <a:off x="4211638" y="836613"/>
            <a:ext cx="5905500" cy="36718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952"/>
                </a:solidFill>
              </a:rPr>
              <a:t>2008</a:t>
            </a:r>
            <a:r>
              <a:rPr lang="ru-RU" sz="2400" b="1" dirty="0" smtClean="0"/>
              <a:t> Нахимовское Военно-морское </a:t>
            </a:r>
            <a:br>
              <a:rPr lang="ru-RU" sz="2400" b="1" dirty="0" smtClean="0"/>
            </a:br>
            <a:r>
              <a:rPr lang="ru-RU" sz="2400" b="1" dirty="0" smtClean="0"/>
              <a:t>Училище, Теплотрасса, квартальная </a:t>
            </a:r>
            <a:br>
              <a:rPr lang="ru-RU" sz="2400" b="1" dirty="0" smtClean="0"/>
            </a:br>
            <a:r>
              <a:rPr lang="ru-RU" sz="2400" b="1" dirty="0" smtClean="0"/>
              <a:t>разводка. </a:t>
            </a:r>
            <a:r>
              <a:rPr lang="ru-RU" sz="2400" b="1" u="sng" dirty="0" smtClean="0"/>
              <a:t>Заказчик – ФГОУ НВМУ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1400" b="1" u="sng" dirty="0" smtClean="0"/>
              <a:t/>
            </a:r>
            <a:br>
              <a:rPr lang="ru-RU" sz="1400" b="1" u="sng" dirty="0" smtClean="0"/>
            </a:br>
            <a:r>
              <a:rPr lang="ru-RU" sz="1600" b="1" u="sng" dirty="0" smtClean="0"/>
              <a:t/>
            </a:r>
            <a:br>
              <a:rPr lang="ru-RU" sz="1600" b="1" u="sng" dirty="0" smtClean="0"/>
            </a:br>
            <a:r>
              <a:rPr lang="ru-RU" sz="1600" b="1" u="sng" dirty="0" smtClean="0"/>
              <a:t/>
            </a:r>
            <a:br>
              <a:rPr lang="ru-RU" sz="1600" b="1" u="sng" dirty="0" smtClean="0"/>
            </a:br>
            <a:endParaRPr lang="ru-RU" sz="1600" b="1" dirty="0" smtClean="0"/>
          </a:p>
        </p:txBody>
      </p:sp>
      <p:pic>
        <p:nvPicPr>
          <p:cNvPr id="35845" name="Picture 2" descr="http://www.greenmama.ua/dn_images/01/67/71/15/1222372041nahimov_na_ne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836613"/>
            <a:ext cx="37480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Прямоугольник 7"/>
          <p:cNvSpPr>
            <a:spLocks noChangeArrowheads="1"/>
          </p:cNvSpPr>
          <p:nvPr/>
        </p:nvSpPr>
        <p:spPr bwMode="auto">
          <a:xfrm>
            <a:off x="250825" y="4076700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952"/>
                </a:solidFill>
              </a:rPr>
              <a:t>2009</a:t>
            </a:r>
            <a:r>
              <a:rPr lang="ru-RU"/>
              <a:t> </a:t>
            </a:r>
            <a:r>
              <a:rPr lang="ru-RU" b="1"/>
              <a:t>Тех. база Метростроя. О-в Котлин, Лен. Обл. Теплотрасса, квартальная разводка.                             </a:t>
            </a:r>
            <a:r>
              <a:rPr lang="ru-RU" b="1" u="sng"/>
              <a:t>Заказчик – ОАО «Метрострой».</a:t>
            </a:r>
            <a:endParaRPr lang="ru-RU" b="1"/>
          </a:p>
        </p:txBody>
      </p:sp>
      <p:pic>
        <p:nvPicPr>
          <p:cNvPr id="35847" name="Picture 4" descr="http://re-port.ru/uploads/content/16559596124f83e7a70444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357563"/>
            <a:ext cx="201771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tpgroup.su/userfiles/lentransgaz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61048"/>
            <a:ext cx="389731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500063" y="714375"/>
            <a:ext cx="6786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0" y="0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308734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572000" y="141277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952"/>
                </a:solidFill>
                <a:latin typeface="Arial" pitchFamily="34" charset="0"/>
                <a:cs typeface="Arial" pitchFamily="34" charset="0"/>
              </a:rPr>
              <a:t>2010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Завод по производству холодильников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LIEBHERR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г. Дзержинск Нижегородская область. Теплотрасса – квартальная разводка. </a:t>
            </a:r>
            <a:r>
              <a:rPr lang="ru-RU" b="1" u="sng" dirty="0" smtClean="0">
                <a:latin typeface="Arial" pitchFamily="34" charset="0"/>
                <a:cs typeface="Arial" pitchFamily="34" charset="0"/>
              </a:rPr>
              <a:t>Заказчик - </a:t>
            </a:r>
            <a:r>
              <a:rPr lang="en-US" b="1" u="sng" dirty="0" err="1" smtClean="0">
                <a:latin typeface="Arial" pitchFamily="34" charset="0"/>
                <a:cs typeface="Arial" pitchFamily="34" charset="0"/>
              </a:rPr>
              <a:t>Liebherr</a:t>
            </a:r>
            <a:r>
              <a:rPr lang="ru-RU" b="1" u="sng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b="1" u="sng" dirty="0" smtClean="0">
                <a:latin typeface="Arial" pitchFamily="34" charset="0"/>
                <a:cs typeface="Arial" pitchFamily="34" charset="0"/>
              </a:rPr>
              <a:t>International AG</a:t>
            </a:r>
            <a:r>
              <a:rPr lang="ru-RU" b="1" u="sng" dirty="0" smtClean="0">
                <a:latin typeface="Arial" pitchFamily="34" charset="0"/>
                <a:cs typeface="Arial" pitchFamily="34" charset="0"/>
              </a:rPr>
              <a:t> (Швейцария)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08546" name="Picture 2" descr="Завод по производству холодильников LIEBHERR. г. Дзержинск Нижегородская область. Теплотрасса – квартальная разводка выполнена трубами Flexal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6672"/>
            <a:ext cx="3816424" cy="3243960"/>
          </a:xfrm>
          <a:prstGeom prst="rect">
            <a:avLst/>
          </a:prstGeom>
          <a:noFill/>
        </p:spPr>
      </p:pic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4067944" y="4365104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952"/>
                </a:solidFill>
              </a:rPr>
              <a:t>2010</a:t>
            </a:r>
            <a:r>
              <a:rPr lang="ru-RU" dirty="0"/>
              <a:t> </a:t>
            </a:r>
            <a:r>
              <a:rPr lang="ru-RU" b="1" u="sng" dirty="0"/>
              <a:t>Заказчик ОАО «</a:t>
            </a:r>
            <a:r>
              <a:rPr lang="ru-RU" b="1" u="sng" dirty="0" err="1"/>
              <a:t>ЛенТрансГаз</a:t>
            </a:r>
            <a:r>
              <a:rPr lang="ru-RU" b="1" u="sng" dirty="0"/>
              <a:t>»</a:t>
            </a:r>
            <a:r>
              <a:rPr lang="ru-RU" b="1" dirty="0"/>
              <a:t> Реконструкция теплотрассы на ул. Варшавская</a:t>
            </a:r>
          </a:p>
          <a:p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Прямоугольник 2"/>
          <p:cNvSpPr>
            <a:spLocks noChangeArrowheads="1"/>
          </p:cNvSpPr>
          <p:nvPr/>
        </p:nvSpPr>
        <p:spPr bwMode="auto">
          <a:xfrm>
            <a:off x="500063" y="714375"/>
            <a:ext cx="6786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0" y="0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6628" name="Заголовок 5"/>
          <p:cNvSpPr>
            <a:spLocks noGrp="1"/>
          </p:cNvSpPr>
          <p:nvPr>
            <p:ph type="title"/>
          </p:nvPr>
        </p:nvSpPr>
        <p:spPr>
          <a:xfrm>
            <a:off x="3563938" y="1125538"/>
            <a:ext cx="5903912" cy="36718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002952"/>
                </a:solidFill>
                <a:latin typeface="Arial" pitchFamily="34" charset="0"/>
                <a:cs typeface="Arial" pitchFamily="34" charset="0"/>
              </a:rPr>
              <a:t>2010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Заказчик – ГУП Водоканал СПб. </a:t>
            </a:r>
            <a:br>
              <a:rPr lang="ru-RU" sz="2200" b="1" u="sng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Реконструкция теплотрасса, квартальная </a:t>
            </a:r>
            <a:br>
              <a:rPr lang="ru-RU" sz="2200" b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разводка в г. Кронштадт, о-в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Котлин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, Ленинградская  область.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1400" b="1" u="sng" dirty="0" smtClean="0"/>
              <a:t/>
            </a:r>
            <a:br>
              <a:rPr lang="ru-RU" sz="1400" b="1" u="sng" dirty="0" smtClean="0"/>
            </a:br>
            <a:r>
              <a:rPr lang="ru-RU" sz="1600" b="1" u="sng" dirty="0" smtClean="0"/>
              <a:t/>
            </a:r>
            <a:br>
              <a:rPr lang="ru-RU" sz="1600" b="1" u="sng" dirty="0" smtClean="0"/>
            </a:br>
            <a:r>
              <a:rPr lang="ru-RU" sz="1600" b="1" u="sng" dirty="0" smtClean="0"/>
              <a:t/>
            </a:r>
            <a:br>
              <a:rPr lang="ru-RU" sz="1600" b="1" u="sng" dirty="0" smtClean="0"/>
            </a:br>
            <a:endParaRPr lang="ru-RU" sz="1600" b="1" dirty="0" smtClean="0"/>
          </a:p>
        </p:txBody>
      </p:sp>
      <p:pic>
        <p:nvPicPr>
          <p:cNvPr id="37895" name="Picture 2" descr="http://im0-tub-ru.yandex.net/i?id=141168047-49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29098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Прямоугольник 9"/>
          <p:cNvSpPr>
            <a:spLocks noChangeArrowheads="1"/>
          </p:cNvSpPr>
          <p:nvPr/>
        </p:nvSpPr>
        <p:spPr bwMode="auto">
          <a:xfrm>
            <a:off x="3635375" y="1989138"/>
            <a:ext cx="48974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952"/>
                </a:solidFill>
              </a:rPr>
              <a:t>2010</a:t>
            </a:r>
            <a:r>
              <a:rPr lang="ru-RU" b="1"/>
              <a:t> п. Суходольское, Солнечное,  Лен. Обл. Пожарная, квартальная разводка.                               </a:t>
            </a:r>
          </a:p>
        </p:txBody>
      </p:sp>
      <p:pic>
        <p:nvPicPr>
          <p:cNvPr id="9" name="Picture 6" descr="Картинка 3 из 15878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429000"/>
            <a:ext cx="2232025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707904" y="407707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952"/>
                </a:solidFill>
              </a:rPr>
              <a:t>2011</a:t>
            </a:r>
            <a:r>
              <a:rPr lang="ru-RU" b="1" dirty="0" smtClean="0"/>
              <a:t> Спортивная база ФК «Зенит» Реконструкция тепловых сетей. </a:t>
            </a:r>
            <a:r>
              <a:rPr lang="ru-RU" b="1" u="sng" dirty="0" smtClean="0"/>
              <a:t>Заказчик: ФК «Зенит»</a:t>
            </a:r>
            <a:endParaRPr lang="ru-RU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5288" y="908050"/>
            <a:ext cx="4906962" cy="2592388"/>
          </a:xfrm>
        </p:spPr>
        <p:txBody>
          <a:bodyPr wrap="square"/>
          <a:lstStyle/>
          <a:p>
            <a:pPr marL="0" algn="just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М</a:t>
            </a:r>
            <a:r>
              <a:rPr lang="ru-RU" sz="2000" dirty="0" smtClean="0"/>
              <a:t>еждународный производственный холдинг. </a:t>
            </a:r>
          </a:p>
          <a:p>
            <a:pPr marL="0" algn="just">
              <a:lnSpc>
                <a:spcPct val="80000"/>
              </a:lnSpc>
              <a:buFontTx/>
              <a:buNone/>
            </a:pPr>
            <a:r>
              <a:rPr lang="ru-RU" sz="2000" dirty="0" smtClean="0"/>
              <a:t>Основан в </a:t>
            </a:r>
            <a:r>
              <a:rPr lang="ru-RU" sz="2000" b="1" dirty="0" smtClean="0">
                <a:solidFill>
                  <a:schemeClr val="tx2"/>
                </a:solidFill>
              </a:rPr>
              <a:t>1976 году</a:t>
            </a:r>
          </a:p>
          <a:p>
            <a:pPr marL="0" algn="just">
              <a:lnSpc>
                <a:spcPct val="80000"/>
              </a:lnSpc>
              <a:buFontTx/>
              <a:buNone/>
            </a:pPr>
            <a:endParaRPr lang="ru-RU" sz="2000" dirty="0" smtClean="0"/>
          </a:p>
          <a:p>
            <a:pPr marL="0" algn="just">
              <a:lnSpc>
                <a:spcPct val="80000"/>
              </a:lnSpc>
              <a:buFontTx/>
              <a:buNone/>
            </a:pPr>
            <a:endParaRPr lang="ru-RU" sz="2000" dirty="0" smtClean="0"/>
          </a:p>
          <a:p>
            <a:pPr marL="0" algn="just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5 производственных предприятий</a:t>
            </a:r>
          </a:p>
          <a:p>
            <a:pPr marL="0" algn="just">
              <a:lnSpc>
                <a:spcPct val="80000"/>
              </a:lnSpc>
              <a:buFontTx/>
              <a:buNone/>
            </a:pPr>
            <a:r>
              <a:rPr lang="ru-RU" sz="2000" dirty="0" smtClean="0"/>
              <a:t>(НИДЕРЛАНДЫ, ПОЛЬША, ТАЙЛАНД, ТУРЦИЯ, </a:t>
            </a:r>
            <a:r>
              <a:rPr lang="ru-RU" sz="3600" b="1" dirty="0" smtClean="0">
                <a:solidFill>
                  <a:schemeClr val="tx2"/>
                </a:solidFill>
              </a:rPr>
              <a:t>РОССИЯ</a:t>
            </a:r>
            <a:r>
              <a:rPr lang="ru-RU" sz="2000" dirty="0" smtClean="0"/>
              <a:t>)</a:t>
            </a:r>
          </a:p>
          <a:p>
            <a:pPr marL="0" algn="just">
              <a:lnSpc>
                <a:spcPct val="80000"/>
              </a:lnSpc>
              <a:buFontTx/>
              <a:buNone/>
            </a:pPr>
            <a:endParaRPr lang="ru-RU" sz="2000" dirty="0" smtClean="0"/>
          </a:p>
          <a:p>
            <a:pPr marL="0" algn="just">
              <a:lnSpc>
                <a:spcPct val="80000"/>
              </a:lnSpc>
              <a:buFontTx/>
              <a:buNone/>
            </a:pPr>
            <a:endParaRPr lang="ru-RU" sz="2000" dirty="0" smtClean="0"/>
          </a:p>
        </p:txBody>
      </p:sp>
      <p:pic>
        <p:nvPicPr>
          <p:cNvPr id="7171" name="Picture 7" descr="Factor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11863" y="1628775"/>
            <a:ext cx="2808287" cy="2106613"/>
          </a:xfrm>
        </p:spPr>
      </p:pic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002C58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Введение</a:t>
            </a:r>
            <a:endParaRPr lang="ru-RU" sz="2800">
              <a:solidFill>
                <a:schemeClr val="tx2"/>
              </a:solidFill>
            </a:endParaRPr>
          </a:p>
        </p:txBody>
      </p:sp>
      <p:pic>
        <p:nvPicPr>
          <p:cNvPr id="8197" name="Picture 13" descr="C:\2008\LAMA-D\Maximenko280306\Rabota\Reklama\Moscow-gov2009\TI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3429000"/>
            <a:ext cx="32146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9"/>
          <p:cNvSpPr txBox="1">
            <a:spLocks noChangeArrowheads="1"/>
          </p:cNvSpPr>
          <p:nvPr/>
        </p:nvSpPr>
        <p:spPr bwMode="auto">
          <a:xfrm>
            <a:off x="4071938" y="4214813"/>
            <a:ext cx="4714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ru-RU" b="1" dirty="0">
                <a:solidFill>
                  <a:srgbClr val="339933"/>
                </a:solidFill>
              </a:rPr>
              <a:t>Энергосбережение </a:t>
            </a:r>
            <a:r>
              <a:rPr lang="ru-RU" b="1" i="1" dirty="0">
                <a:solidFill>
                  <a:srgbClr val="339933"/>
                </a:solidFill>
              </a:rPr>
              <a:t>и охрана окружающей среды</a:t>
            </a:r>
            <a:r>
              <a:rPr lang="ru-RU" dirty="0">
                <a:solidFill>
                  <a:srgbClr val="339933"/>
                </a:solidFill>
              </a:rPr>
              <a:t> </a:t>
            </a:r>
          </a:p>
          <a:p>
            <a:pPr algn="just">
              <a:lnSpc>
                <a:spcPct val="80000"/>
              </a:lnSpc>
            </a:pPr>
            <a:endParaRPr lang="ru-RU" dirty="0">
              <a:solidFill>
                <a:srgbClr val="339933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006600"/>
                </a:solidFill>
              </a:rPr>
              <a:t>главная цель и миссия организации</a:t>
            </a:r>
            <a:r>
              <a:rPr lang="ru-RU" sz="1600" b="1" dirty="0">
                <a:solidFill>
                  <a:srgbClr val="006600"/>
                </a:solidFill>
              </a:rPr>
              <a:t>.</a:t>
            </a:r>
            <a:r>
              <a:rPr lang="ru-RU" sz="1600" dirty="0">
                <a:solidFill>
                  <a:srgbClr val="0066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2"/>
          <p:cNvSpPr>
            <a:spLocks noChangeArrowheads="1"/>
          </p:cNvSpPr>
          <p:nvPr/>
        </p:nvSpPr>
        <p:spPr bwMode="auto">
          <a:xfrm>
            <a:off x="500063" y="714375"/>
            <a:ext cx="6786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0" y="0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4580" name="Заголовок 5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008063"/>
          </a:xfrm>
        </p:spPr>
        <p:txBody>
          <a:bodyPr rtlCol="0">
            <a:normAutofit fontScale="90000"/>
          </a:bodyPr>
          <a:lstStyle/>
          <a:p>
            <a:pPr marL="342900" indent="-342900" algn="l" fontAlgn="auto">
              <a:spcAft>
                <a:spcPts val="0"/>
              </a:spcAft>
              <a:defRPr/>
            </a:pPr>
            <a:r>
              <a:rPr lang="ru-RU" sz="1400" b="1" u="sng" dirty="0" smtClean="0"/>
              <a:t/>
            </a:r>
            <a:br>
              <a:rPr lang="ru-RU" sz="1400" b="1" u="sng" dirty="0" smtClean="0"/>
            </a:br>
            <a:r>
              <a:rPr lang="ru-RU" sz="2000" b="1" dirty="0" smtClean="0">
                <a:solidFill>
                  <a:srgbClr val="002C58"/>
                </a:solidFill>
              </a:rPr>
              <a:t>Полярная станция «Прогресс». Антарктида.  Теплотрасса, ГВС, ХВС, Канализация. </a:t>
            </a:r>
            <a:r>
              <a:rPr lang="ru-RU" sz="2000" b="1" u="sng" dirty="0" smtClean="0">
                <a:solidFill>
                  <a:srgbClr val="002C58"/>
                </a:solidFill>
              </a:rPr>
              <a:t>Заказчик – Институт Арктики и Антарктики. </a:t>
            </a:r>
            <a:br>
              <a:rPr lang="ru-RU" sz="2000" b="1" u="sng" dirty="0" smtClean="0">
                <a:solidFill>
                  <a:srgbClr val="002C58"/>
                </a:solidFill>
              </a:rPr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1600" b="1" u="sng" dirty="0" smtClean="0"/>
              <a:t/>
            </a:r>
            <a:br>
              <a:rPr lang="ru-RU" sz="1600" b="1" u="sng" dirty="0" smtClean="0"/>
            </a:br>
            <a:endParaRPr lang="ru-RU" sz="1600" b="1" dirty="0" smtClean="0"/>
          </a:p>
        </p:txBody>
      </p:sp>
      <p:pic>
        <p:nvPicPr>
          <p:cNvPr id="39941" name="Picture 2" descr="Z:\МАРКЕТИНГ\Reference List 2010\Санкт-Петербург\Российская Антарктическая станция Прогресс 2009\004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0" y="2781300"/>
            <a:ext cx="42481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3" descr="D:\2008\LAMA-D\Maximenko280306\Rabota\Exibition\Flexalen\Objects\Antarctida\Antarctida-red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3563938" y="1268413"/>
            <a:ext cx="5262562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2"/>
          <p:cNvSpPr>
            <a:spLocks noChangeArrowheads="1"/>
          </p:cNvSpPr>
          <p:nvPr/>
        </p:nvSpPr>
        <p:spPr bwMode="auto">
          <a:xfrm>
            <a:off x="500063" y="714375"/>
            <a:ext cx="6786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43011" name="Rectangle 1"/>
          <p:cNvSpPr>
            <a:spLocks noChangeArrowheads="1"/>
          </p:cNvSpPr>
          <p:nvPr/>
        </p:nvSpPr>
        <p:spPr bwMode="auto">
          <a:xfrm>
            <a:off x="0" y="0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43012" name="Заголовок 5"/>
          <p:cNvSpPr>
            <a:spLocks noGrp="1"/>
          </p:cNvSpPr>
          <p:nvPr>
            <p:ph type="title"/>
          </p:nvPr>
        </p:nvSpPr>
        <p:spPr>
          <a:xfrm>
            <a:off x="-396875" y="1341438"/>
            <a:ext cx="4897438" cy="2808287"/>
          </a:xfrm>
        </p:spPr>
        <p:txBody>
          <a:bodyPr/>
          <a:lstStyle/>
          <a:p>
            <a:pPr marL="342900" indent="-342900" algn="l"/>
            <a:r>
              <a:rPr lang="ru-RU" sz="2400" b="1" smtClean="0"/>
              <a:t>     </a:t>
            </a:r>
            <a:r>
              <a:rPr lang="ru-RU" sz="2800" b="1" smtClean="0"/>
              <a:t>2009 год всесторонние</a:t>
            </a:r>
            <a:br>
              <a:rPr lang="ru-RU" sz="2800" b="1" smtClean="0"/>
            </a:br>
            <a:r>
              <a:rPr lang="ru-RU" sz="2800" b="1" smtClean="0"/>
              <a:t>          испытания в ОАО «ВНИПИЭНЕРГОПРОМ» </a:t>
            </a:r>
            <a:r>
              <a:rPr lang="ru-RU" sz="2800" b="1" u="sng" smtClean="0"/>
              <a:t/>
            </a:r>
            <a:br>
              <a:rPr lang="ru-RU" sz="2800" b="1" u="sng" smtClean="0"/>
            </a:br>
            <a:endParaRPr lang="ru-RU" sz="2800" b="1" smtClean="0"/>
          </a:p>
        </p:txBody>
      </p:sp>
      <p:pic>
        <p:nvPicPr>
          <p:cNvPr id="43013" name="Рисунок 7" descr="D:\Работа\Тех каталог\Новый рисунок (10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0"/>
            <a:ext cx="415290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2"/>
          <p:cNvSpPr>
            <a:spLocks noChangeArrowheads="1"/>
          </p:cNvSpPr>
          <p:nvPr/>
        </p:nvSpPr>
        <p:spPr bwMode="auto">
          <a:xfrm>
            <a:off x="500063" y="714375"/>
            <a:ext cx="6786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44035" name="Rectangle 1"/>
          <p:cNvSpPr>
            <a:spLocks noChangeArrowheads="1"/>
          </p:cNvSpPr>
          <p:nvPr/>
        </p:nvSpPr>
        <p:spPr bwMode="auto">
          <a:xfrm>
            <a:off x="0" y="0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8676" name="Заголовок 5"/>
          <p:cNvSpPr>
            <a:spLocks noGrp="1"/>
          </p:cNvSpPr>
          <p:nvPr>
            <p:ph type="title"/>
          </p:nvPr>
        </p:nvSpPr>
        <p:spPr>
          <a:xfrm>
            <a:off x="-252413" y="260350"/>
            <a:ext cx="9577388" cy="936625"/>
          </a:xfrm>
        </p:spPr>
        <p:txBody>
          <a:bodyPr rtlCol="0">
            <a:normAutofit fontScale="90000"/>
          </a:bodyPr>
          <a:lstStyle/>
          <a:p>
            <a:pPr marL="342900" indent="-342900" fontAlgn="auto">
              <a:spcAft>
                <a:spcPts val="0"/>
              </a:spcAft>
              <a:defRPr/>
            </a:pPr>
            <a:r>
              <a:rPr lang="ru-RU" sz="2400" b="1" dirty="0" smtClean="0"/>
              <a:t>    2012 год НП «Российское Теплоснабжение» </a:t>
            </a:r>
            <a:br>
              <a:rPr lang="ru-RU" sz="2400" b="1" dirty="0" smtClean="0"/>
            </a:br>
            <a:r>
              <a:rPr lang="ru-RU" sz="2400" b="1" dirty="0" smtClean="0"/>
              <a:t>реестр системы качества </a:t>
            </a:r>
            <a:r>
              <a:rPr lang="ru-RU" sz="1600" b="1" u="sng" dirty="0" smtClean="0"/>
              <a:t/>
            </a:r>
            <a:br>
              <a:rPr lang="ru-RU" sz="1600" b="1" u="sng" dirty="0" smtClean="0"/>
            </a:br>
            <a:endParaRPr lang="ru-RU" sz="1600" b="1" dirty="0" smtClean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781750" cy="475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/>
              <a:t>Сертификаты</a:t>
            </a:r>
            <a:br>
              <a:rPr lang="ru-RU" sz="3600" b="1" dirty="0" smtClean="0"/>
            </a:br>
            <a:r>
              <a:rPr lang="ru-RU" sz="3600" b="1" dirty="0" smtClean="0"/>
              <a:t>соответствия ГОСТ Р 52134 – 2003</a:t>
            </a:r>
            <a:br>
              <a:rPr lang="ru-RU" sz="3600" b="1" dirty="0" smtClean="0"/>
            </a:br>
            <a:r>
              <a:rPr lang="ru-RU" sz="3600" b="1" dirty="0" smtClean="0"/>
              <a:t>соответствия ГОСТ Р 54468 – 2011</a:t>
            </a:r>
            <a:br>
              <a:rPr lang="ru-RU" sz="3600" b="1" dirty="0" smtClean="0"/>
            </a:br>
            <a:r>
              <a:rPr lang="ru-RU" sz="3600" b="1" dirty="0" smtClean="0"/>
              <a:t>Гигиеническое заключение ЕВРАЗЭС </a:t>
            </a:r>
            <a:br>
              <a:rPr lang="ru-RU" sz="3600" b="1" dirty="0" smtClean="0"/>
            </a:br>
            <a:endParaRPr lang="de-AT" sz="3600" b="1" dirty="0" smtClean="0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2932113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1989138"/>
            <a:ext cx="2700337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 descr="http://www.thermaflex.ru/upload/big_sert/33-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1916113"/>
            <a:ext cx="3205162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7127615" cy="37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9750" y="333375"/>
            <a:ext cx="8229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Заключении ОАО «</a:t>
            </a:r>
            <a:r>
              <a:rPr lang="ru-RU" sz="2400" b="1" kern="0" dirty="0" err="1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НИИСантехники</a:t>
            </a:r>
            <a:r>
              <a:rPr lang="ru-RU" sz="2400" b="1" kern="0" dirty="0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» о стойкости труб </a:t>
            </a:r>
            <a:r>
              <a:rPr lang="en-US" sz="2400" b="1" kern="0" dirty="0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FLEXALEN </a:t>
            </a:r>
            <a:r>
              <a:rPr lang="ru-RU" sz="2400" b="1" kern="0" dirty="0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к хлорсодержащей воде свыше нормативных требований</a:t>
            </a:r>
            <a:r>
              <a:rPr lang="ru-RU" sz="3200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200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</a:br>
            <a:endParaRPr lang="en-GB" sz="3200" b="1" kern="0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C:\2008\LAMA-D\Maximenko280306\Rabota\Reklama\Moscow-gov2009\Pur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429000"/>
            <a:ext cx="3103190" cy="252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0" y="0"/>
            <a:ext cx="8402637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</a:rPr>
              <a:t>ЭКОЛОГИЧЕСКАЯ ЧИСТОТА</a:t>
            </a:r>
          </a:p>
          <a:p>
            <a:endParaRPr lang="ru-RU" b="1" dirty="0" smtClean="0"/>
          </a:p>
          <a:p>
            <a:r>
              <a:rPr lang="ru-RU" sz="1800" b="1" dirty="0" smtClean="0"/>
              <a:t>Производство без </a:t>
            </a:r>
            <a:r>
              <a:rPr lang="ru-RU" sz="1800" b="1" dirty="0" err="1" smtClean="0"/>
              <a:t>фреоносодержащих</a:t>
            </a:r>
            <a:r>
              <a:rPr lang="ru-RU" sz="1800" b="1" dirty="0" smtClean="0"/>
              <a:t> веществ</a:t>
            </a:r>
          </a:p>
          <a:p>
            <a:endParaRPr lang="ru-RU" sz="1800" b="1" dirty="0" smtClean="0"/>
          </a:p>
          <a:p>
            <a:r>
              <a:rPr lang="ru-RU" sz="1800" b="1" dirty="0" smtClean="0">
                <a:solidFill>
                  <a:schemeClr val="accent6"/>
                </a:solidFill>
              </a:rPr>
              <a:t>ВТОРИЧНАЯ ПЕРЕРАБОТКА</a:t>
            </a:r>
            <a:endParaRPr lang="en-US" sz="1800" b="1" dirty="0" smtClean="0">
              <a:solidFill>
                <a:schemeClr val="accent6"/>
              </a:solidFill>
            </a:endParaRPr>
          </a:p>
          <a:p>
            <a:endParaRPr lang="en-US" sz="1800" b="1" dirty="0" smtClean="0">
              <a:solidFill>
                <a:schemeClr val="accent6"/>
              </a:solidFill>
            </a:endParaRPr>
          </a:p>
          <a:p>
            <a:r>
              <a:rPr lang="ru-RU" sz="1800" b="1" dirty="0" smtClean="0">
                <a:solidFill>
                  <a:srgbClr val="006600"/>
                </a:solidFill>
              </a:rPr>
              <a:t>Применение теплоизоляционных материалов </a:t>
            </a:r>
            <a:r>
              <a:rPr lang="en-US" sz="1800" b="1" dirty="0" smtClean="0">
                <a:solidFill>
                  <a:srgbClr val="006600"/>
                </a:solidFill>
              </a:rPr>
              <a:t>Thermaflex </a:t>
            </a:r>
            <a:r>
              <a:rPr lang="ru-RU" sz="1800" b="1" dirty="0" smtClean="0">
                <a:solidFill>
                  <a:srgbClr val="006600"/>
                </a:solidFill>
              </a:rPr>
              <a:t>позволило предотвратить выбросы 15 429 197 тонн </a:t>
            </a:r>
            <a:r>
              <a:rPr lang="en-US" sz="1800" b="1" dirty="0" smtClean="0">
                <a:solidFill>
                  <a:srgbClr val="006600"/>
                </a:solidFill>
              </a:rPr>
              <a:t>CO2 </a:t>
            </a:r>
            <a:r>
              <a:rPr lang="ru-RU" sz="1800" b="1" dirty="0" smtClean="0">
                <a:solidFill>
                  <a:srgbClr val="006600"/>
                </a:solidFill>
              </a:rPr>
              <a:t>в атмосферу, </a:t>
            </a:r>
            <a:r>
              <a:rPr lang="ru-RU" sz="1600" b="1" dirty="0" smtClean="0">
                <a:solidFill>
                  <a:srgbClr val="006600"/>
                </a:solidFill>
              </a:rPr>
              <a:t>за счет сокращения потерь тепла, для выработки которого сжигаются природные энергоносители.</a:t>
            </a:r>
            <a:endParaRPr lang="en-US" sz="1600" b="1" dirty="0" smtClean="0">
              <a:solidFill>
                <a:srgbClr val="006600"/>
              </a:solidFill>
            </a:endParaRPr>
          </a:p>
          <a:p>
            <a:endParaRPr lang="en-US" sz="2800" b="1" dirty="0" smtClean="0">
              <a:solidFill>
                <a:schemeClr val="accent6"/>
              </a:solidFill>
            </a:endParaRPr>
          </a:p>
          <a:p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13317" name="Picture 9" descr="C:\2008\LAMA-D\Maximenko280306\Rabota\Reklama\Moscow-gov2009\Pur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212976"/>
            <a:ext cx="333937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1" descr="C:\2008\LAMA-D\Maximenko280306\Rabota\Reklama\Moscow-gov2009\P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068961"/>
            <a:ext cx="326389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http://im3-tub-ru.yandex.net/i?id=124754804-41-72&amp;n=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45024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4"/>
          <p:cNvSpPr>
            <a:spLocks noChangeArrowheads="1"/>
          </p:cNvSpPr>
          <p:nvPr/>
        </p:nvSpPr>
        <p:spPr bwMode="auto">
          <a:xfrm>
            <a:off x="467544" y="1718131"/>
            <a:ext cx="8208962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952"/>
                </a:solidFill>
              </a:rPr>
              <a:t/>
            </a:r>
            <a:br>
              <a:rPr lang="ru-RU" sz="3600" b="1" dirty="0" smtClean="0">
                <a:solidFill>
                  <a:srgbClr val="002952"/>
                </a:solidFill>
              </a:rPr>
            </a:br>
            <a:r>
              <a:rPr lang="ru-RU" sz="3600" b="1" dirty="0" smtClean="0">
                <a:solidFill>
                  <a:srgbClr val="002952"/>
                </a:solidFill>
              </a:rPr>
              <a:t/>
            </a:r>
            <a:br>
              <a:rPr lang="ru-RU" sz="3600" b="1" dirty="0" smtClean="0">
                <a:solidFill>
                  <a:srgbClr val="002952"/>
                </a:solidFill>
              </a:rPr>
            </a:br>
            <a:r>
              <a:rPr lang="ru-RU" sz="3600" b="1" dirty="0" smtClean="0">
                <a:solidFill>
                  <a:srgbClr val="002952"/>
                </a:solidFill>
              </a:rPr>
              <a:t>г. Щелково, Пролетарский проспект, дом 10, офис 903 </a:t>
            </a:r>
            <a:br>
              <a:rPr lang="ru-RU" sz="3600" b="1" dirty="0" smtClean="0">
                <a:solidFill>
                  <a:srgbClr val="002952"/>
                </a:solidFill>
              </a:rPr>
            </a:br>
            <a:r>
              <a:rPr lang="ru-RU" sz="3600" b="1" dirty="0" smtClean="0">
                <a:solidFill>
                  <a:srgbClr val="002952"/>
                </a:solidFill>
              </a:rPr>
              <a:t>Телефон </a:t>
            </a:r>
            <a:r>
              <a:rPr lang="en-US" sz="3600" b="1" dirty="0" smtClean="0">
                <a:solidFill>
                  <a:srgbClr val="002952"/>
                </a:solidFill>
              </a:rPr>
              <a:t>: </a:t>
            </a:r>
            <a:r>
              <a:rPr lang="ru-RU" sz="3600" b="1" dirty="0" smtClean="0">
                <a:solidFill>
                  <a:srgbClr val="002952"/>
                </a:solidFill>
              </a:rPr>
              <a:t>(495) 981-11-50</a:t>
            </a:r>
          </a:p>
          <a:p>
            <a:pPr algn="ctr"/>
            <a:endParaRPr lang="en-US" sz="3600" b="1" dirty="0" smtClean="0">
              <a:solidFill>
                <a:srgbClr val="002952"/>
              </a:solidFill>
            </a:endParaRPr>
          </a:p>
          <a:p>
            <a:pPr algn="ctr"/>
            <a:endParaRPr lang="ru-RU" sz="3600" b="1" dirty="0" smtClean="0">
              <a:solidFill>
                <a:srgbClr val="006600"/>
              </a:solidFill>
            </a:endParaRPr>
          </a:p>
          <a:p>
            <a:pPr algn="ctr"/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dirty="0" smtClean="0">
                <a:solidFill>
                  <a:srgbClr val="002C58"/>
                </a:solidFill>
              </a:rPr>
              <a:t/>
            </a:r>
            <a:br>
              <a:rPr lang="en-GB" dirty="0" smtClean="0">
                <a:solidFill>
                  <a:srgbClr val="002C58"/>
                </a:solidFill>
              </a:rPr>
            </a:br>
            <a:endParaRPr lang="ru-RU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7544" y="1052736"/>
            <a:ext cx="8229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b="1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СПАСИБО ЗА ВНИМАНИЕ!</a:t>
            </a:r>
            <a:br>
              <a:rPr lang="ru-RU" sz="4400" b="1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</a:br>
            <a:r>
              <a:rPr lang="ru-RU" sz="3200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200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</a:br>
            <a:endParaRPr lang="en-GB" sz="3200" b="1" kern="0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Zavo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643063"/>
            <a:ext cx="6265863" cy="3694112"/>
          </a:xfrm>
        </p:spPr>
      </p:pic>
      <p:pic>
        <p:nvPicPr>
          <p:cNvPr id="11267" name="Picture 12" descr="Li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29375" y="3500438"/>
            <a:ext cx="2411413" cy="1808162"/>
          </a:xfrm>
        </p:spPr>
      </p:pic>
      <p:pic>
        <p:nvPicPr>
          <p:cNvPr id="11268" name="Picture 13" descr="Line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29375" y="1643063"/>
            <a:ext cx="2449513" cy="1836737"/>
          </a:xfrm>
        </p:spPr>
      </p:pic>
      <p:sp>
        <p:nvSpPr>
          <p:cNvPr id="11269" name="Rectangle 14"/>
          <p:cNvSpPr>
            <a:spLocks noChangeArrowheads="1"/>
          </p:cNvSpPr>
          <p:nvPr/>
        </p:nvSpPr>
        <p:spPr bwMode="auto">
          <a:xfrm>
            <a:off x="968375" y="317500"/>
            <a:ext cx="68865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 sz="3000" b="1">
                <a:solidFill>
                  <a:srgbClr val="006600"/>
                </a:solidFill>
              </a:rPr>
              <a:t>В 2005 году открыто производство</a:t>
            </a:r>
          </a:p>
          <a:p>
            <a:pPr algn="just"/>
            <a:r>
              <a:rPr lang="ru-RU" sz="3000" b="1">
                <a:solidFill>
                  <a:srgbClr val="006600"/>
                </a:solidFill>
              </a:rPr>
              <a:t>тепловой изоляции в России.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2"/>
          <p:cNvSpPr>
            <a:spLocks noChangeArrowheads="1"/>
          </p:cNvSpPr>
          <p:nvPr/>
        </p:nvSpPr>
        <p:spPr bwMode="auto">
          <a:xfrm>
            <a:off x="755650" y="5157788"/>
            <a:ext cx="78327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rgbClr val="006600"/>
                </a:solidFill>
              </a:rPr>
              <a:t>В настоящее время российское отделение </a:t>
            </a:r>
            <a:r>
              <a:rPr lang="ru-RU" b="1">
                <a:solidFill>
                  <a:srgbClr val="006600"/>
                </a:solidFill>
              </a:rPr>
              <a:t>«</a:t>
            </a:r>
            <a:r>
              <a:rPr lang="en-US" b="1">
                <a:solidFill>
                  <a:srgbClr val="006600"/>
                </a:solidFill>
              </a:rPr>
              <a:t>Thermaflex International Holding bv</a:t>
            </a:r>
            <a:r>
              <a:rPr lang="ru-RU" b="1">
                <a:solidFill>
                  <a:srgbClr val="006600"/>
                </a:solidFill>
              </a:rPr>
              <a:t>» </a:t>
            </a:r>
            <a:r>
              <a:rPr lang="ru-RU">
                <a:solidFill>
                  <a:srgbClr val="006600"/>
                </a:solidFill>
              </a:rPr>
              <a:t>имеет </a:t>
            </a:r>
          </a:p>
          <a:p>
            <a:r>
              <a:rPr lang="ru-RU">
                <a:solidFill>
                  <a:srgbClr val="006600"/>
                </a:solidFill>
              </a:rPr>
              <a:t>развитую дистрибьюторскую сеть и представительства</a:t>
            </a:r>
            <a:r>
              <a:rPr lang="ru-RU" b="1">
                <a:solidFill>
                  <a:srgbClr val="006600"/>
                </a:solidFill>
              </a:rPr>
              <a:t> </a:t>
            </a:r>
            <a:r>
              <a:rPr lang="ru-RU">
                <a:solidFill>
                  <a:srgbClr val="006600"/>
                </a:solidFill>
              </a:rPr>
              <a:t>во всех ключевых регионах России</a:t>
            </a:r>
            <a:r>
              <a:rPr lang="ru-RU"/>
              <a:t>.</a:t>
            </a:r>
          </a:p>
          <a:p>
            <a:pPr eaLnBrk="0" hangingPunct="0"/>
            <a:endParaRPr lang="ru-RU"/>
          </a:p>
        </p:txBody>
      </p:sp>
      <p:pic>
        <p:nvPicPr>
          <p:cNvPr id="10243" name="Содержимое 7" descr="Карта России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908050"/>
            <a:ext cx="7056437" cy="3897313"/>
          </a:xfrm>
        </p:spPr>
      </p:pic>
    </p:spTree>
    <p:extLst>
      <p:ext uri="{BB962C8B-B14F-4D97-AF65-F5344CB8AC3E}">
        <p14:creationId xmlns:p14="http://schemas.microsoft.com/office/powerpoint/2010/main" val="346298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8" descr="D:\Работа\Тех каталог\Картинки рабочие jpg\Новая папка (2)\схема структур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2276475"/>
            <a:ext cx="3995738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1187450" y="1125538"/>
            <a:ext cx="59483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 sz="2800" b="1"/>
              <a:t>замкнутая ячеистая структура </a:t>
            </a:r>
          </a:p>
          <a:p>
            <a:pPr algn="just"/>
            <a:r>
              <a:rPr lang="ru-RU" sz="2800" b="1"/>
              <a:t>99% закрытых пор</a:t>
            </a:r>
          </a:p>
          <a:p>
            <a:pPr algn="just"/>
            <a:endParaRPr lang="ru-RU" sz="2800" b="1"/>
          </a:p>
        </p:txBody>
      </p:sp>
      <p:sp>
        <p:nvSpPr>
          <p:cNvPr id="12292" name="Прямоугольник 8"/>
          <p:cNvSpPr>
            <a:spLocks noChangeArrowheads="1"/>
          </p:cNvSpPr>
          <p:nvPr/>
        </p:nvSpPr>
        <p:spPr bwMode="auto">
          <a:xfrm>
            <a:off x="0" y="5516563"/>
            <a:ext cx="954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00FF"/>
                </a:solidFill>
              </a:rPr>
              <a:t>Влагопоглощение по ГОСТ 17177-94 не более 0,8%</a:t>
            </a: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171450" y="333375"/>
            <a:ext cx="85074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ОТЛИЧИТЕЛЬНАЯ ОСОБЕННОСТЬ ИЗОЛЯЦИИ</a:t>
            </a:r>
          </a:p>
        </p:txBody>
      </p:sp>
      <p:pic>
        <p:nvPicPr>
          <p:cNvPr id="12294" name="Picture 15" descr="C:\2008\LAMA-D\Maximenko280306\Rabota\Reklama\Moscow-gov2009\Tech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1989138"/>
            <a:ext cx="217805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7" descr="C:\2008\LAMA-D\Maximenko280306\Rabota\Reklama\Moscow-gov2009\Tech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3573463"/>
            <a:ext cx="23764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6" descr="warmteuitstral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133600"/>
            <a:ext cx="2590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5" descr="warmteuitstral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133600"/>
            <a:ext cx="26384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1043608" y="980728"/>
            <a:ext cx="74781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 smtClean="0"/>
              <a:t>Термографическое </a:t>
            </a:r>
            <a:r>
              <a:rPr lang="ru-RU" dirty="0"/>
              <a:t>изображение теплоизолированной </a:t>
            </a:r>
            <a:r>
              <a:rPr lang="ru-RU" dirty="0" smtClean="0"/>
              <a:t>трубы</a:t>
            </a:r>
          </a:p>
          <a:p>
            <a:pPr algn="ctr"/>
            <a:r>
              <a:rPr lang="ru-RU" dirty="0" smtClean="0"/>
              <a:t>в </a:t>
            </a:r>
            <a:r>
              <a:rPr lang="ru-RU" dirty="0"/>
              <a:t>системе </a:t>
            </a:r>
            <a:r>
              <a:rPr lang="ru-RU" dirty="0" smtClean="0"/>
              <a:t>отопления </a:t>
            </a:r>
            <a:r>
              <a:rPr lang="ru-RU" dirty="0"/>
              <a:t>и не теплоизолированной трубы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53014" y="332190"/>
            <a:ext cx="5904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Высокая энергоэффективность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1768587" y="424989"/>
            <a:ext cx="53857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2015 </a:t>
            </a:r>
            <a:r>
              <a:rPr lang="ru-RU" sz="2400" b="1" dirty="0" smtClean="0">
                <a:solidFill>
                  <a:schemeClr val="tx2"/>
                </a:solidFill>
              </a:rPr>
              <a:t>год новые возможности для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тепловой изоляции из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вспененного полиэтилена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74784" y="1762363"/>
            <a:ext cx="67349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Коэффициент теплопроводности, 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λ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Вт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мК при 10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°С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2195736" y="2348880"/>
          <a:ext cx="4608512" cy="3718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71800" y="5517232"/>
            <a:ext cx="1812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32BA20"/>
                </a:solidFill>
              </a:rPr>
              <a:t>Термафлекс </a:t>
            </a:r>
          </a:p>
          <a:p>
            <a:pPr algn="ctr"/>
            <a:r>
              <a:rPr lang="ru-RU" b="1" dirty="0" smtClean="0">
                <a:solidFill>
                  <a:srgbClr val="32BA20"/>
                </a:solidFill>
              </a:rPr>
              <a:t>ФРЗ</a:t>
            </a:r>
            <a:endParaRPr lang="ru-RU" b="1" dirty="0">
              <a:solidFill>
                <a:srgbClr val="32BA2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04048" y="5517232"/>
            <a:ext cx="1050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/>
              <a:t>Каучук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3931</TotalTime>
  <Words>1038</Words>
  <Application>Microsoft Office PowerPoint</Application>
  <PresentationFormat>Экран (4:3)</PresentationFormat>
  <Paragraphs>185</Paragraphs>
  <Slides>46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9" baseType="lpstr">
      <vt:lpstr>Тема Office</vt:lpstr>
      <vt:lpstr>Image</vt:lpstr>
      <vt:lpstr>Точечный рисунок</vt:lpstr>
      <vt:lpstr>Презентация PowerPoint</vt:lpstr>
      <vt:lpstr>От создания уникальной тепловой изоляции к теплоизолированным трубопроводам</vt:lpstr>
      <vt:lpstr>С 1976 года производство тепловой изоляции-огромный опыт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1.ПРОБЛЕМА</vt:lpstr>
      <vt:lpstr>2.ПРОБЛЕМА</vt:lpstr>
      <vt:lpstr>Трубы Flexalen – 2 решения в одном продукте</vt:lpstr>
      <vt:lpstr>Презентация PowerPoint</vt:lpstr>
      <vt:lpstr>НАЗНАЧЕНИЕ</vt:lpstr>
      <vt:lpstr>Диаметры трубопроводов Flexalen</vt:lpstr>
      <vt:lpstr>ПОЧЕМУ  FLEXALEN – уникальная система?</vt:lpstr>
      <vt:lpstr>ПОЧЕМУ ИМЕННО ПОЛИБУТЕН:</vt:lpstr>
      <vt:lpstr>ПОЛИБУТЕН PB-1 </vt:lpstr>
      <vt:lpstr>ПОЛИБУТЕН PB-1 </vt:lpstr>
      <vt:lpstr>ПОЛИБУТЕН PB-1 </vt:lpstr>
      <vt:lpstr>ПОЛИБУТЕН PB-1 – наибольшая прочность </vt:lpstr>
      <vt:lpstr>Подбор оптимального размера пор теплоизоляции</vt:lpstr>
      <vt:lpstr>Рабочие параметры </vt:lpstr>
      <vt:lpstr> Надежность и универсальность </vt:lpstr>
      <vt:lpstr>Презентация PowerPoint</vt:lpstr>
      <vt:lpstr>Применение трубопроводов Flexalen в  России с 2004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Заказчик - Управ. делами президента.  2008 Загородная резиденция президента. Оз. Валдай, Новгородская обл. Теплотрасса, квартальная разводка.   2008 Иверский монастырь. Оз. Валдай, Новгородская обл.   Магистральная теплотрасса, квартальная разводка.   2009  Морское офицерское собрание. Каменный о-в. Санкт Петербург. Наружные сети холодоснабжения, квартальная разводка.            </vt:lpstr>
      <vt:lpstr>2008 Нахимовское Военно-морское  Училище, Теплотрасса, квартальная  разводка. Заказчик – ФГОУ НВМУ           </vt:lpstr>
      <vt:lpstr>Презентация PowerPoint</vt:lpstr>
      <vt:lpstr>2010 Заказчик – ГУП Водоканал СПб.  Реконструкция теплотрасса, квартальная  разводка в г. Кронштадт, о-в Котлин, Ленинградская  область.              </vt:lpstr>
      <vt:lpstr> Полярная станция «Прогресс». Антарктида.  Теплотрасса, ГВС, ХВС, Канализация. Заказчик – Институт Арктики и Антарктики.    </vt:lpstr>
      <vt:lpstr>     2009 год всесторонние           испытания в ОАО «ВНИПИЭНЕРГОПРОМ»  </vt:lpstr>
      <vt:lpstr>    2012 год НП «Российское Теплоснабжение»  реестр системы качества  </vt:lpstr>
      <vt:lpstr>Сертификаты соответствия ГОСТ Р 52134 – 2003 соответствия ГОСТ Р 54468 – 2011 Гигиеническое заключение ЕВРАЗЭС  </vt:lpstr>
      <vt:lpstr>Презентация PowerPoint</vt:lpstr>
      <vt:lpstr>Презентация PowerPoint</vt:lpstr>
      <vt:lpstr>Презентация PowerPoint</vt:lpstr>
    </vt:vector>
  </TitlesOfParts>
  <Company>Thermaflex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Flexalen Heating Cooling</dc:title>
  <dc:creator>CE</dc:creator>
  <cp:lastModifiedBy>user</cp:lastModifiedBy>
  <cp:revision>288</cp:revision>
  <dcterms:created xsi:type="dcterms:W3CDTF">2006-10-10T08:37:05Z</dcterms:created>
  <dcterms:modified xsi:type="dcterms:W3CDTF">2015-10-30T07:07:42Z</dcterms:modified>
</cp:coreProperties>
</file>