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sldIdLst>
    <p:sldId id="261" r:id="rId2"/>
    <p:sldId id="262" r:id="rId3"/>
    <p:sldId id="263" r:id="rId4"/>
    <p:sldId id="264" r:id="rId5"/>
    <p:sldId id="265" r:id="rId6"/>
    <p:sldId id="266" r:id="rId7"/>
    <p:sldId id="268" r:id="rId8"/>
    <p:sldId id="401" r:id="rId9"/>
    <p:sldId id="402" r:id="rId10"/>
    <p:sldId id="406" r:id="rId11"/>
    <p:sldId id="407" r:id="rId12"/>
    <p:sldId id="408" r:id="rId13"/>
    <p:sldId id="389" r:id="rId14"/>
    <p:sldId id="392" r:id="rId15"/>
    <p:sldId id="409" r:id="rId16"/>
    <p:sldId id="436" r:id="rId17"/>
    <p:sldId id="440" r:id="rId18"/>
    <p:sldId id="390" r:id="rId19"/>
    <p:sldId id="437" r:id="rId20"/>
    <p:sldId id="444" r:id="rId21"/>
    <p:sldId id="278" r:id="rId22"/>
    <p:sldId id="282" r:id="rId23"/>
    <p:sldId id="362" r:id="rId24"/>
    <p:sldId id="445" r:id="rId25"/>
    <p:sldId id="446" r:id="rId26"/>
    <p:sldId id="447" r:id="rId27"/>
    <p:sldId id="448" r:id="rId28"/>
    <p:sldId id="451" r:id="rId29"/>
    <p:sldId id="452" r:id="rId30"/>
    <p:sldId id="453" r:id="rId31"/>
    <p:sldId id="454" r:id="rId32"/>
    <p:sldId id="382" r:id="rId33"/>
    <p:sldId id="352" r:id="rId34"/>
    <p:sldId id="422" r:id="rId35"/>
    <p:sldId id="423" r:id="rId36"/>
    <p:sldId id="424" r:id="rId37"/>
    <p:sldId id="291" r:id="rId38"/>
  </p:sldIdLst>
  <p:sldSz cx="9144000" cy="6858000" type="screen4x3"/>
  <p:notesSz cx="6858000" cy="9144000"/>
  <p:defaultTextStyle>
    <a:defPPr>
      <a:defRPr lang="pl-PL"/>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jb" initials="g"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469440"/>
    <a:srgbClr val="3928B8"/>
    <a:srgbClr val="41392D"/>
    <a:srgbClr val="FF0000"/>
    <a:srgbClr val="33CC33"/>
    <a:srgbClr val="260026"/>
    <a:srgbClr val="66006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1" autoAdjust="0"/>
    <p:restoredTop sz="98876" autoAdjust="0"/>
  </p:normalViewPr>
  <p:slideViewPr>
    <p:cSldViewPr>
      <p:cViewPr varScale="1">
        <p:scale>
          <a:sx n="73" d="100"/>
          <a:sy n="73" d="100"/>
        </p:scale>
        <p:origin x="-19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orp.thermaflex.com\dfsroot$\users\jwi\Desktop\Rodange\Study%20Rodange.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orp.thermaflex.com\dfsroot$\users\jwi\Desktop\Rodange\Study%20Rodange.xlsm"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Diameter </a:t>
            </a:r>
            <a:r>
              <a:rPr lang="en-GB" dirty="0"/>
              <a:t>Comparison</a:t>
            </a:r>
          </a:p>
        </c:rich>
      </c:tx>
      <c:layout/>
      <c:overlay val="0"/>
    </c:title>
    <c:autoTitleDeleted val="0"/>
    <c:plotArea>
      <c:layout/>
      <c:barChart>
        <c:barDir val="col"/>
        <c:grouping val="clustered"/>
        <c:varyColors val="0"/>
        <c:ser>
          <c:idx val="0"/>
          <c:order val="0"/>
          <c:tx>
            <c:strRef>
              <c:f>Overview!$F$8</c:f>
              <c:strCache>
                <c:ptCount val="1"/>
                <c:pt idx="0">
                  <c:v>Original design Phase 1</c:v>
                </c:pt>
              </c:strCache>
            </c:strRef>
          </c:tx>
          <c:spPr>
            <a:solidFill>
              <a:srgbClr val="3A4972"/>
            </a:solidFill>
          </c:spPr>
          <c:invertIfNegative val="0"/>
          <c:cat>
            <c:strRef>
              <c:f>Overview!$A$9:$A$18</c:f>
              <c:strCache>
                <c:ptCount val="10"/>
                <c:pt idx="0">
                  <c:v>PB125</c:v>
                </c:pt>
                <c:pt idx="1">
                  <c:v>PB110</c:v>
                </c:pt>
                <c:pt idx="2">
                  <c:v>PB90</c:v>
                </c:pt>
                <c:pt idx="3">
                  <c:v>PB75</c:v>
                </c:pt>
                <c:pt idx="4">
                  <c:v>PB63</c:v>
                </c:pt>
                <c:pt idx="5">
                  <c:v>PB50</c:v>
                </c:pt>
                <c:pt idx="6">
                  <c:v>PB40</c:v>
                </c:pt>
                <c:pt idx="7">
                  <c:v>PB32</c:v>
                </c:pt>
                <c:pt idx="8">
                  <c:v>PB25</c:v>
                </c:pt>
                <c:pt idx="9">
                  <c:v>PB20</c:v>
                </c:pt>
              </c:strCache>
            </c:strRef>
          </c:cat>
          <c:val>
            <c:numRef>
              <c:f>Overview!$F$9:$F$18</c:f>
              <c:numCache>
                <c:formatCode>General</c:formatCode>
                <c:ptCount val="10"/>
                <c:pt idx="0">
                  <c:v>11.2</c:v>
                </c:pt>
                <c:pt idx="1">
                  <c:v>330.56</c:v>
                </c:pt>
                <c:pt idx="2">
                  <c:v>181.96</c:v>
                </c:pt>
                <c:pt idx="3">
                  <c:v>295.89999999999969</c:v>
                </c:pt>
                <c:pt idx="4">
                  <c:v>626.95999999999947</c:v>
                </c:pt>
                <c:pt idx="5">
                  <c:v>338.4199999999995</c:v>
                </c:pt>
                <c:pt idx="6">
                  <c:v>338.56</c:v>
                </c:pt>
                <c:pt idx="7">
                  <c:v>629.88</c:v>
                </c:pt>
                <c:pt idx="8">
                  <c:v>824.22</c:v>
                </c:pt>
                <c:pt idx="9">
                  <c:v>0</c:v>
                </c:pt>
              </c:numCache>
            </c:numRef>
          </c:val>
        </c:ser>
        <c:ser>
          <c:idx val="1"/>
          <c:order val="1"/>
          <c:tx>
            <c:strRef>
              <c:f>Overview!$G$8</c:f>
              <c:strCache>
                <c:ptCount val="1"/>
                <c:pt idx="0">
                  <c:v>Flexalen design phase 1</c:v>
                </c:pt>
              </c:strCache>
            </c:strRef>
          </c:tx>
          <c:spPr>
            <a:solidFill>
              <a:srgbClr val="3D8E33"/>
            </a:solidFill>
          </c:spPr>
          <c:invertIfNegative val="0"/>
          <c:val>
            <c:numRef>
              <c:f>Overview!$G$9:$G$18</c:f>
              <c:numCache>
                <c:formatCode>General</c:formatCode>
                <c:ptCount val="10"/>
                <c:pt idx="0">
                  <c:v>0</c:v>
                </c:pt>
                <c:pt idx="1">
                  <c:v>126.54</c:v>
                </c:pt>
                <c:pt idx="2">
                  <c:v>301.83999999999969</c:v>
                </c:pt>
                <c:pt idx="3">
                  <c:v>95.36</c:v>
                </c:pt>
                <c:pt idx="4">
                  <c:v>328.82</c:v>
                </c:pt>
                <c:pt idx="5">
                  <c:v>432.68</c:v>
                </c:pt>
                <c:pt idx="6">
                  <c:v>218.86</c:v>
                </c:pt>
                <c:pt idx="7">
                  <c:v>580.31999999999948</c:v>
                </c:pt>
                <c:pt idx="8">
                  <c:v>450.47999999999951</c:v>
                </c:pt>
                <c:pt idx="9">
                  <c:v>1042.76</c:v>
                </c:pt>
              </c:numCache>
            </c:numRef>
          </c:val>
        </c:ser>
        <c:dLbls>
          <c:showLegendKey val="0"/>
          <c:showVal val="0"/>
          <c:showCatName val="0"/>
          <c:showSerName val="0"/>
          <c:showPercent val="0"/>
          <c:showBubbleSize val="0"/>
        </c:dLbls>
        <c:gapWidth val="150"/>
        <c:axId val="167031808"/>
        <c:axId val="166859840"/>
      </c:barChart>
      <c:catAx>
        <c:axId val="167031808"/>
        <c:scaling>
          <c:orientation val="minMax"/>
        </c:scaling>
        <c:delete val="0"/>
        <c:axPos val="b"/>
        <c:title>
          <c:tx>
            <c:strRef>
              <c:f>Overview!$A$8</c:f>
              <c:strCache>
                <c:ptCount val="1"/>
                <c:pt idx="0">
                  <c:v>Flexalen size</c:v>
                </c:pt>
              </c:strCache>
            </c:strRef>
          </c:tx>
          <c:layout/>
          <c:overlay val="0"/>
        </c:title>
        <c:majorTickMark val="out"/>
        <c:minorTickMark val="none"/>
        <c:tickLblPos val="nextTo"/>
        <c:crossAx val="166859840"/>
        <c:crosses val="autoZero"/>
        <c:auto val="1"/>
        <c:lblAlgn val="ctr"/>
        <c:lblOffset val="100"/>
        <c:noMultiLvlLbl val="0"/>
      </c:catAx>
      <c:valAx>
        <c:axId val="166859840"/>
        <c:scaling>
          <c:orientation val="minMax"/>
          <c:max val="1250"/>
          <c:min val="0"/>
        </c:scaling>
        <c:delete val="0"/>
        <c:axPos val="l"/>
        <c:majorGridlines/>
        <c:title>
          <c:tx>
            <c:strRef>
              <c:f>Overview!$C$8</c:f>
              <c:strCache>
                <c:ptCount val="1"/>
                <c:pt idx="0">
                  <c:v>Length in [m]</c:v>
                </c:pt>
              </c:strCache>
            </c:strRef>
          </c:tx>
          <c:layout/>
          <c:overlay val="0"/>
          <c:txPr>
            <a:bodyPr rot="-5400000" vert="horz"/>
            <a:lstStyle/>
            <a:p>
              <a:pPr>
                <a:defRPr/>
              </a:pPr>
              <a:endParaRPr lang="ru-RU"/>
            </a:p>
          </c:txPr>
        </c:title>
        <c:numFmt formatCode="General" sourceLinked="1"/>
        <c:majorTickMark val="out"/>
        <c:minorTickMark val="in"/>
        <c:tickLblPos val="nextTo"/>
        <c:crossAx val="167031808"/>
        <c:crosses val="autoZero"/>
        <c:crossBetween val="between"/>
        <c:majorUnit val="250"/>
        <c:minorUnit val="25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Overview!$A$29</c:f>
              <c:strCache>
                <c:ptCount val="1"/>
                <c:pt idx="0">
                  <c:v>Original design phase 1</c:v>
                </c:pt>
              </c:strCache>
            </c:strRef>
          </c:tx>
          <c:spPr>
            <a:solidFill>
              <a:srgbClr val="3A4972"/>
            </a:solidFill>
          </c:spPr>
          <c:invertIfNegative val="0"/>
          <c:cat>
            <c:strRef>
              <c:f>Overview!$B$26:$E$26</c:f>
              <c:strCache>
                <c:ptCount val="4"/>
                <c:pt idx="0">
                  <c:v>Loss at 75-50</c:v>
                </c:pt>
                <c:pt idx="1">
                  <c:v>Loss at 80-55</c:v>
                </c:pt>
                <c:pt idx="2">
                  <c:v>Loss at 85-55</c:v>
                </c:pt>
                <c:pt idx="3">
                  <c:v>Loss at 90-60</c:v>
                </c:pt>
              </c:strCache>
            </c:strRef>
          </c:cat>
          <c:val>
            <c:numRef>
              <c:f>Overview!$B$29:$E$29</c:f>
              <c:numCache>
                <c:formatCode>0.0</c:formatCode>
                <c:ptCount val="4"/>
                <c:pt idx="0">
                  <c:v>39.749092250000011</c:v>
                </c:pt>
                <c:pt idx="1">
                  <c:v>43.790914750000013</c:v>
                </c:pt>
                <c:pt idx="2">
                  <c:v>45.811825999999975</c:v>
                </c:pt>
                <c:pt idx="3">
                  <c:v>49.853648499999935</c:v>
                </c:pt>
              </c:numCache>
            </c:numRef>
          </c:val>
        </c:ser>
        <c:ser>
          <c:idx val="1"/>
          <c:order val="1"/>
          <c:tx>
            <c:strRef>
              <c:f>Overview!$A$30</c:f>
              <c:strCache>
                <c:ptCount val="1"/>
                <c:pt idx="0">
                  <c:v>Flexalen design phase 1</c:v>
                </c:pt>
              </c:strCache>
            </c:strRef>
          </c:tx>
          <c:spPr>
            <a:solidFill>
              <a:srgbClr val="3D8E33"/>
            </a:solidFill>
          </c:spPr>
          <c:invertIfNegative val="0"/>
          <c:val>
            <c:numRef>
              <c:f>Overview!$B$30:$E$30</c:f>
              <c:numCache>
                <c:formatCode>0.0</c:formatCode>
                <c:ptCount val="4"/>
                <c:pt idx="0">
                  <c:v>30.713607708333299</c:v>
                </c:pt>
                <c:pt idx="1">
                  <c:v>33.864579458333218</c:v>
                </c:pt>
                <c:pt idx="2">
                  <c:v>35.440065333333294</c:v>
                </c:pt>
                <c:pt idx="3">
                  <c:v>38.591037083333241</c:v>
                </c:pt>
              </c:numCache>
            </c:numRef>
          </c:val>
        </c:ser>
        <c:dLbls>
          <c:showLegendKey val="0"/>
          <c:showVal val="0"/>
          <c:showCatName val="0"/>
          <c:showSerName val="0"/>
          <c:showPercent val="0"/>
          <c:showBubbleSize val="0"/>
        </c:dLbls>
        <c:gapWidth val="150"/>
        <c:axId val="133797376"/>
        <c:axId val="166862144"/>
      </c:barChart>
      <c:catAx>
        <c:axId val="133797376"/>
        <c:scaling>
          <c:orientation val="minMax"/>
        </c:scaling>
        <c:delete val="0"/>
        <c:axPos val="b"/>
        <c:title>
          <c:tx>
            <c:strRef>
              <c:f>Overview!$A$26</c:f>
              <c:strCache>
                <c:ptCount val="1"/>
                <c:pt idx="0">
                  <c:v>Temperature range (Supp-Ret) [°C]</c:v>
                </c:pt>
              </c:strCache>
            </c:strRef>
          </c:tx>
          <c:layout/>
          <c:overlay val="0"/>
        </c:title>
        <c:majorTickMark val="out"/>
        <c:minorTickMark val="none"/>
        <c:tickLblPos val="nextTo"/>
        <c:crossAx val="166862144"/>
        <c:crosses val="autoZero"/>
        <c:auto val="1"/>
        <c:lblAlgn val="ctr"/>
        <c:lblOffset val="100"/>
        <c:noMultiLvlLbl val="0"/>
      </c:catAx>
      <c:valAx>
        <c:axId val="166862144"/>
        <c:scaling>
          <c:orientation val="minMax"/>
        </c:scaling>
        <c:delete val="0"/>
        <c:axPos val="l"/>
        <c:majorGridlines/>
        <c:title>
          <c:tx>
            <c:rich>
              <a:bodyPr rot="-5400000" vert="horz"/>
              <a:lstStyle/>
              <a:p>
                <a:pPr>
                  <a:defRPr/>
                </a:pPr>
                <a:r>
                  <a:rPr lang="en-GB" dirty="0" smtClean="0"/>
                  <a:t>Static</a:t>
                </a:r>
                <a:r>
                  <a:rPr lang="en-GB" baseline="0" dirty="0" smtClean="0"/>
                  <a:t> energy loss [kW]</a:t>
                </a:r>
                <a:endParaRPr lang="en-GB" dirty="0"/>
              </a:p>
            </c:rich>
          </c:tx>
          <c:layout/>
          <c:overlay val="0"/>
        </c:title>
        <c:numFmt formatCode="0" sourceLinked="0"/>
        <c:majorTickMark val="out"/>
        <c:minorTickMark val="none"/>
        <c:tickLblPos val="nextTo"/>
        <c:crossAx val="13379737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Tabelle1!$B$1</c:f>
              <c:strCache>
                <c:ptCount val="1"/>
                <c:pt idx="0">
                  <c:v>steel/PUR</c:v>
                </c:pt>
              </c:strCache>
            </c:strRef>
          </c:tx>
          <c:spPr>
            <a:ln w="41275" cmpd="sng">
              <a:solidFill>
                <a:srgbClr val="FF0000"/>
              </a:solidFill>
            </a:ln>
            <a:effectLst>
              <a:innerShdw blurRad="63500" dist="50800" dir="16200000">
                <a:prstClr val="black">
                  <a:alpha val="50000"/>
                </a:prstClr>
              </a:innerShdw>
            </a:effectLst>
          </c:spPr>
          <c:marker>
            <c:symbol val="none"/>
          </c:marker>
          <c:cat>
            <c:strRef>
              <c:f>Tabelle1!$A$2:$A$14</c:f>
              <c:strCache>
                <c:ptCount val="13"/>
                <c:pt idx="0">
                  <c:v>Year 0</c:v>
                </c:pt>
                <c:pt idx="1">
                  <c:v>Year 1</c:v>
                </c:pt>
                <c:pt idx="2">
                  <c:v>Year 2</c:v>
                </c:pt>
                <c:pt idx="3">
                  <c:v>Year 3</c:v>
                </c:pt>
                <c:pt idx="4">
                  <c:v>Year 4</c:v>
                </c:pt>
                <c:pt idx="5">
                  <c:v>Year 5</c:v>
                </c:pt>
                <c:pt idx="6">
                  <c:v>Year 6</c:v>
                </c:pt>
                <c:pt idx="7">
                  <c:v>Year 7</c:v>
                </c:pt>
                <c:pt idx="8">
                  <c:v>Year 8</c:v>
                </c:pt>
                <c:pt idx="9">
                  <c:v>Year 9</c:v>
                </c:pt>
                <c:pt idx="10">
                  <c:v>Year 10</c:v>
                </c:pt>
                <c:pt idx="11">
                  <c:v>Year 20</c:v>
                </c:pt>
                <c:pt idx="12">
                  <c:v>Year 30</c:v>
                </c:pt>
              </c:strCache>
            </c:strRef>
          </c:cat>
          <c:val>
            <c:numRef>
              <c:f>Tabelle1!$B$2:$B$14</c:f>
              <c:numCache>
                <c:formatCode>0%</c:formatCode>
                <c:ptCount val="13"/>
                <c:pt idx="0">
                  <c:v>1</c:v>
                </c:pt>
                <c:pt idx="1">
                  <c:v>1.02</c:v>
                </c:pt>
                <c:pt idx="2">
                  <c:v>1.04</c:v>
                </c:pt>
                <c:pt idx="3">
                  <c:v>1.06</c:v>
                </c:pt>
                <c:pt idx="4">
                  <c:v>1.08</c:v>
                </c:pt>
                <c:pt idx="5">
                  <c:v>1.1000000000000001</c:v>
                </c:pt>
                <c:pt idx="6">
                  <c:v>1.1200000000000001</c:v>
                </c:pt>
                <c:pt idx="7">
                  <c:v>1.1399999999999999</c:v>
                </c:pt>
                <c:pt idx="8">
                  <c:v>1.1599999999999999</c:v>
                </c:pt>
                <c:pt idx="9">
                  <c:v>1.18</c:v>
                </c:pt>
                <c:pt idx="10">
                  <c:v>1.2</c:v>
                </c:pt>
                <c:pt idx="11">
                  <c:v>1.22</c:v>
                </c:pt>
                <c:pt idx="12">
                  <c:v>1.25</c:v>
                </c:pt>
              </c:numCache>
            </c:numRef>
          </c:val>
          <c:smooth val="1"/>
        </c:ser>
        <c:ser>
          <c:idx val="1"/>
          <c:order val="1"/>
          <c:tx>
            <c:strRef>
              <c:f>Tabelle1!$C$1</c:f>
              <c:strCache>
                <c:ptCount val="1"/>
                <c:pt idx="0">
                  <c:v>Flexalen</c:v>
                </c:pt>
              </c:strCache>
            </c:strRef>
          </c:tx>
          <c:spPr>
            <a:ln w="44450">
              <a:solidFill>
                <a:srgbClr val="00B050"/>
              </a:solidFill>
            </a:ln>
          </c:spPr>
          <c:marker>
            <c:symbol val="none"/>
          </c:marker>
          <c:cat>
            <c:strRef>
              <c:f>Tabelle1!$A$2:$A$14</c:f>
              <c:strCache>
                <c:ptCount val="13"/>
                <c:pt idx="0">
                  <c:v>Year 0</c:v>
                </c:pt>
                <c:pt idx="1">
                  <c:v>Year 1</c:v>
                </c:pt>
                <c:pt idx="2">
                  <c:v>Year 2</c:v>
                </c:pt>
                <c:pt idx="3">
                  <c:v>Year 3</c:v>
                </c:pt>
                <c:pt idx="4">
                  <c:v>Year 4</c:v>
                </c:pt>
                <c:pt idx="5">
                  <c:v>Year 5</c:v>
                </c:pt>
                <c:pt idx="6">
                  <c:v>Year 6</c:v>
                </c:pt>
                <c:pt idx="7">
                  <c:v>Year 7</c:v>
                </c:pt>
                <c:pt idx="8">
                  <c:v>Year 8</c:v>
                </c:pt>
                <c:pt idx="9">
                  <c:v>Year 9</c:v>
                </c:pt>
                <c:pt idx="10">
                  <c:v>Year 10</c:v>
                </c:pt>
                <c:pt idx="11">
                  <c:v>Year 20</c:v>
                </c:pt>
                <c:pt idx="12">
                  <c:v>Year 30</c:v>
                </c:pt>
              </c:strCache>
            </c:strRef>
          </c:cat>
          <c:val>
            <c:numRef>
              <c:f>Tabelle1!$C$2:$C$14</c:f>
              <c:numCache>
                <c:formatCode>0%</c:formatCode>
                <c:ptCount val="13"/>
                <c:pt idx="0">
                  <c:v>1.05</c:v>
                </c:pt>
                <c:pt idx="1">
                  <c:v>1.06</c:v>
                </c:pt>
                <c:pt idx="2">
                  <c:v>1.07</c:v>
                </c:pt>
                <c:pt idx="3">
                  <c:v>1.08</c:v>
                </c:pt>
                <c:pt idx="4">
                  <c:v>1.0900000000000001</c:v>
                </c:pt>
                <c:pt idx="5">
                  <c:v>1.1000000000000001</c:v>
                </c:pt>
                <c:pt idx="6">
                  <c:v>1.1100000000000001</c:v>
                </c:pt>
                <c:pt idx="7">
                  <c:v>1.1200000000000001</c:v>
                </c:pt>
                <c:pt idx="8">
                  <c:v>1.1299999999999999</c:v>
                </c:pt>
                <c:pt idx="9">
                  <c:v>1.135</c:v>
                </c:pt>
                <c:pt idx="10">
                  <c:v>1.1399999999999999</c:v>
                </c:pt>
                <c:pt idx="11">
                  <c:v>1.1399999999999999</c:v>
                </c:pt>
                <c:pt idx="12">
                  <c:v>1.1399999999999999</c:v>
                </c:pt>
              </c:numCache>
            </c:numRef>
          </c:val>
          <c:smooth val="0"/>
        </c:ser>
        <c:dLbls>
          <c:showLegendKey val="0"/>
          <c:showVal val="0"/>
          <c:showCatName val="0"/>
          <c:showSerName val="0"/>
          <c:showPercent val="0"/>
          <c:showBubbleSize val="0"/>
        </c:dLbls>
        <c:marker val="1"/>
        <c:smooth val="0"/>
        <c:axId val="185612800"/>
        <c:axId val="185678592"/>
      </c:lineChart>
      <c:catAx>
        <c:axId val="185612800"/>
        <c:scaling>
          <c:orientation val="minMax"/>
        </c:scaling>
        <c:delete val="0"/>
        <c:axPos val="b"/>
        <c:majorTickMark val="out"/>
        <c:minorTickMark val="none"/>
        <c:tickLblPos val="nextTo"/>
        <c:crossAx val="185678592"/>
        <c:crosses val="autoZero"/>
        <c:auto val="1"/>
        <c:lblAlgn val="ctr"/>
        <c:lblOffset val="100"/>
        <c:noMultiLvlLbl val="0"/>
      </c:catAx>
      <c:valAx>
        <c:axId val="185678592"/>
        <c:scaling>
          <c:orientation val="minMax"/>
          <c:min val="0.8"/>
        </c:scaling>
        <c:delete val="0"/>
        <c:axPos val="l"/>
        <c:majorGridlines/>
        <c:numFmt formatCode="0%" sourceLinked="1"/>
        <c:majorTickMark val="out"/>
        <c:minorTickMark val="none"/>
        <c:tickLblPos val="nextTo"/>
        <c:crossAx val="185612800"/>
        <c:crosses val="autoZero"/>
        <c:crossBetween val="between"/>
        <c:majorUnit val="0.1"/>
      </c:valAx>
    </c:plotArea>
    <c:plotVisOnly val="1"/>
    <c:dispBlanksAs val="gap"/>
    <c:showDLblsOverMax val="0"/>
  </c:chart>
  <c:spPr>
    <a:effectLst>
      <a:glow rad="101600">
        <a:srgbClr val="C00000">
          <a:alpha val="40000"/>
        </a:srgbClr>
      </a:glow>
    </a:effectLst>
  </c:spPr>
  <c:txPr>
    <a:bodyPr/>
    <a:lstStyle/>
    <a:p>
      <a:pPr>
        <a:defRPr sz="18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GB"/>
              <a:t>NUON</a:t>
            </a:r>
            <a:r>
              <a:rPr lang="en-GB" baseline="0"/>
              <a:t> Project 286 houses/apartments</a:t>
            </a:r>
            <a:endParaRPr lang="en-GB"/>
          </a:p>
        </c:rich>
      </c:tx>
      <c:layout>
        <c:manualLayout>
          <c:xMode val="edge"/>
          <c:yMode val="edge"/>
          <c:x val="0.2575042811591679"/>
          <c:y val="3.2828282828282832E-2"/>
        </c:manualLayout>
      </c:layout>
      <c:overlay val="0"/>
      <c:spPr>
        <a:noFill/>
        <a:ln w="25400">
          <a:noFill/>
        </a:ln>
      </c:spPr>
    </c:title>
    <c:autoTitleDeleted val="0"/>
    <c:view3D>
      <c:rotX val="15"/>
      <c:hPercent val="62"/>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9.4786876090535044E-2"/>
          <c:y val="0.15404078391528547"/>
          <c:w val="0.73933763350617332"/>
          <c:h val="0.72979977953307373"/>
        </c:manualLayout>
      </c:layout>
      <c:bar3DChart>
        <c:barDir val="col"/>
        <c:grouping val="stacked"/>
        <c:varyColors val="0"/>
        <c:ser>
          <c:idx val="0"/>
          <c:order val="0"/>
          <c:tx>
            <c:strRef>
              <c:f>English!$C$8</c:f>
              <c:strCache>
                <c:ptCount val="1"/>
                <c:pt idx="0">
                  <c:v>Pipes</c:v>
                </c:pt>
              </c:strCache>
            </c:strRef>
          </c:tx>
          <c:spPr>
            <a:solidFill>
              <a:srgbClr val="9999FF"/>
            </a:solidFill>
            <a:ln w="12700">
              <a:solidFill>
                <a:srgbClr val="000000"/>
              </a:solidFill>
              <a:prstDash val="solid"/>
            </a:ln>
          </c:spPr>
          <c:invertIfNegative val="0"/>
          <c:cat>
            <c:strRef>
              <c:f>English!$D$7:$E$7</c:f>
              <c:strCache>
                <c:ptCount val="2"/>
                <c:pt idx="0">
                  <c:v>Steel</c:v>
                </c:pt>
                <c:pt idx="1">
                  <c:v>Flexalen / PB</c:v>
                </c:pt>
              </c:strCache>
            </c:strRef>
          </c:cat>
          <c:val>
            <c:numRef>
              <c:f>English!$D$8:$E$8</c:f>
              <c:numCache>
                <c:formatCode>0</c:formatCode>
                <c:ptCount val="2"/>
                <c:pt idx="0">
                  <c:v>110</c:v>
                </c:pt>
                <c:pt idx="1">
                  <c:v>150</c:v>
                </c:pt>
              </c:numCache>
            </c:numRef>
          </c:val>
        </c:ser>
        <c:ser>
          <c:idx val="1"/>
          <c:order val="1"/>
          <c:tx>
            <c:strRef>
              <c:f>English!$C$9</c:f>
              <c:strCache>
                <c:ptCount val="1"/>
                <c:pt idx="0">
                  <c:v>Connectors</c:v>
                </c:pt>
              </c:strCache>
            </c:strRef>
          </c:tx>
          <c:spPr>
            <a:solidFill>
              <a:srgbClr val="993366"/>
            </a:solidFill>
            <a:ln w="12700">
              <a:solidFill>
                <a:srgbClr val="000000"/>
              </a:solidFill>
              <a:prstDash val="solid"/>
            </a:ln>
          </c:spPr>
          <c:invertIfNegative val="0"/>
          <c:cat>
            <c:strRef>
              <c:f>English!$D$7:$E$7</c:f>
              <c:strCache>
                <c:ptCount val="2"/>
                <c:pt idx="0">
                  <c:v>Steel</c:v>
                </c:pt>
                <c:pt idx="1">
                  <c:v>Flexalen / PB</c:v>
                </c:pt>
              </c:strCache>
            </c:strRef>
          </c:cat>
          <c:val>
            <c:numRef>
              <c:f>English!$D$9:$E$9</c:f>
              <c:numCache>
                <c:formatCode>0</c:formatCode>
                <c:ptCount val="2"/>
                <c:pt idx="0">
                  <c:v>160</c:v>
                </c:pt>
                <c:pt idx="1">
                  <c:v>70</c:v>
                </c:pt>
              </c:numCache>
            </c:numRef>
          </c:val>
        </c:ser>
        <c:ser>
          <c:idx val="2"/>
          <c:order val="2"/>
          <c:tx>
            <c:strRef>
              <c:f>English!$C$10</c:f>
              <c:strCache>
                <c:ptCount val="1"/>
                <c:pt idx="0">
                  <c:v>Branches</c:v>
                </c:pt>
              </c:strCache>
            </c:strRef>
          </c:tx>
          <c:spPr>
            <a:solidFill>
              <a:srgbClr val="FFFFCC"/>
            </a:solidFill>
            <a:ln w="12700">
              <a:solidFill>
                <a:srgbClr val="000000"/>
              </a:solidFill>
              <a:prstDash val="solid"/>
            </a:ln>
          </c:spPr>
          <c:invertIfNegative val="0"/>
          <c:cat>
            <c:strRef>
              <c:f>English!$D$7:$E$7</c:f>
              <c:strCache>
                <c:ptCount val="2"/>
                <c:pt idx="0">
                  <c:v>Steel</c:v>
                </c:pt>
                <c:pt idx="1">
                  <c:v>Flexalen / PB</c:v>
                </c:pt>
              </c:strCache>
            </c:strRef>
          </c:cat>
          <c:val>
            <c:numRef>
              <c:f>English!$D$10:$E$10</c:f>
              <c:numCache>
                <c:formatCode>0</c:formatCode>
                <c:ptCount val="2"/>
                <c:pt idx="0">
                  <c:v>15</c:v>
                </c:pt>
                <c:pt idx="1">
                  <c:v>45</c:v>
                </c:pt>
              </c:numCache>
            </c:numRef>
          </c:val>
        </c:ser>
        <c:ser>
          <c:idx val="3"/>
          <c:order val="3"/>
          <c:tx>
            <c:strRef>
              <c:f>English!$C$11</c:f>
              <c:strCache>
                <c:ptCount val="1"/>
                <c:pt idx="0">
                  <c:v>Trenches</c:v>
                </c:pt>
              </c:strCache>
            </c:strRef>
          </c:tx>
          <c:spPr>
            <a:solidFill>
              <a:srgbClr val="CCFFFF"/>
            </a:solidFill>
            <a:ln w="12700">
              <a:solidFill>
                <a:srgbClr val="000000"/>
              </a:solidFill>
              <a:prstDash val="solid"/>
            </a:ln>
          </c:spPr>
          <c:invertIfNegative val="0"/>
          <c:cat>
            <c:strRef>
              <c:f>English!$D$7:$E$7</c:f>
              <c:strCache>
                <c:ptCount val="2"/>
                <c:pt idx="0">
                  <c:v>Steel</c:v>
                </c:pt>
                <c:pt idx="1">
                  <c:v>Flexalen / PB</c:v>
                </c:pt>
              </c:strCache>
            </c:strRef>
          </c:cat>
          <c:val>
            <c:numRef>
              <c:f>English!$D$11:$E$11</c:f>
              <c:numCache>
                <c:formatCode>0</c:formatCode>
                <c:ptCount val="2"/>
                <c:pt idx="0">
                  <c:v>110</c:v>
                </c:pt>
                <c:pt idx="1">
                  <c:v>75</c:v>
                </c:pt>
              </c:numCache>
            </c:numRef>
          </c:val>
        </c:ser>
        <c:dLbls>
          <c:showLegendKey val="0"/>
          <c:showVal val="0"/>
          <c:showCatName val="0"/>
          <c:showSerName val="0"/>
          <c:showPercent val="0"/>
          <c:showBubbleSize val="0"/>
        </c:dLbls>
        <c:gapWidth val="150"/>
        <c:shape val="box"/>
        <c:axId val="187593728"/>
        <c:axId val="185668096"/>
        <c:axId val="0"/>
      </c:bar3DChart>
      <c:catAx>
        <c:axId val="187593728"/>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100" b="1" i="0" u="none" strike="noStrike" baseline="0">
                <a:solidFill>
                  <a:srgbClr val="000000"/>
                </a:solidFill>
                <a:latin typeface="Arial"/>
                <a:ea typeface="Arial"/>
                <a:cs typeface="Arial"/>
              </a:defRPr>
            </a:pPr>
            <a:endParaRPr lang="ru-RU"/>
          </a:p>
        </c:txPr>
        <c:crossAx val="185668096"/>
        <c:crosses val="autoZero"/>
        <c:auto val="1"/>
        <c:lblAlgn val="ctr"/>
        <c:lblOffset val="100"/>
        <c:tickLblSkip val="1"/>
        <c:tickMarkSkip val="1"/>
        <c:noMultiLvlLbl val="0"/>
      </c:catAx>
      <c:valAx>
        <c:axId val="185668096"/>
        <c:scaling>
          <c:orientation val="minMax"/>
        </c:scaling>
        <c:delete val="0"/>
        <c:axPos val="l"/>
        <c:majorGridlines>
          <c:spPr>
            <a:ln w="3175">
              <a:solidFill>
                <a:srgbClr val="000000"/>
              </a:solidFill>
              <a:prstDash val="solid"/>
            </a:ln>
          </c:spPr>
        </c:majorGridlines>
        <c:title>
          <c:tx>
            <c:rich>
              <a:bodyPr rot="0" vert="horz"/>
              <a:lstStyle/>
              <a:p>
                <a:pPr algn="ctr">
                  <a:defRPr sz="900" b="1" i="0" u="none" strike="noStrike" baseline="0">
                    <a:solidFill>
                      <a:srgbClr val="000000"/>
                    </a:solidFill>
                    <a:latin typeface="Arial"/>
                    <a:ea typeface="Arial"/>
                    <a:cs typeface="Arial"/>
                  </a:defRPr>
                </a:pPr>
                <a:r>
                  <a:rPr lang="en-GB"/>
                  <a:t>k €</a:t>
                </a:r>
              </a:p>
            </c:rich>
          </c:tx>
          <c:layout>
            <c:manualLayout>
              <c:xMode val="edge"/>
              <c:yMode val="edge"/>
              <c:x val="4.2654028436018961E-2"/>
              <c:y val="0.5530316286221798"/>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ru-RU"/>
          </a:p>
        </c:txPr>
        <c:crossAx val="187593728"/>
        <c:crosses val="autoZero"/>
        <c:crossBetween val="between"/>
      </c:valAx>
      <c:spPr>
        <a:noFill/>
        <a:ln w="25400">
          <a:noFill/>
        </a:ln>
      </c:spPr>
    </c:plotArea>
    <c:legend>
      <c:legendPos val="r"/>
      <c:layout>
        <c:manualLayout>
          <c:xMode val="edge"/>
          <c:yMode val="edge"/>
          <c:x val="0.85624145323066836"/>
          <c:y val="0.4621222725947135"/>
          <c:w val="0.13586114531892046"/>
          <c:h val="0.2045459847822052"/>
        </c:manualLayout>
      </c:layout>
      <c:overlay val="0"/>
      <c:spPr>
        <a:solidFill>
          <a:srgbClr val="FFFFFF"/>
        </a:solidFill>
        <a:ln w="3175">
          <a:solidFill>
            <a:srgbClr val="000000"/>
          </a:solidFill>
          <a:prstDash val="solid"/>
        </a:ln>
      </c:spPr>
      <c:txPr>
        <a:bodyPr/>
        <a:lstStyle/>
        <a:p>
          <a:pPr>
            <a:defRPr sz="825" b="1" i="0" u="none" strike="noStrike" baseline="0">
              <a:solidFill>
                <a:srgbClr val="000000"/>
              </a:solidFill>
              <a:latin typeface="Arial"/>
              <a:ea typeface="Arial"/>
              <a:cs typeface="Arial"/>
            </a:defRPr>
          </a:pPr>
          <a:endParaRPr lang="ru-RU"/>
        </a:p>
      </c:txPr>
    </c:legend>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ru-RU"/>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0-08-04T21:58:55.400" idx="2">
    <p:pos x="10" y="10"/>
    <p:text>in all these following picture slides, the layout and size of the pics should be quite the same</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80AC7-20E7-4A08-B3B5-2A2A3DFBE54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de-AT"/>
        </a:p>
      </dgm:t>
    </dgm:pt>
    <dgm:pt modelId="{FB1EB415-29EB-409F-9274-D4C0177A2297}">
      <dgm:prSet/>
      <dgm:spPr>
        <a:gradFill rotWithShape="0">
          <a:gsLst>
            <a:gs pos="56000">
              <a:srgbClr val="00B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pPr algn="ctr" rtl="0"/>
          <a:r>
            <a:rPr lang="de-DE" b="1" i="1" dirty="0" smtClean="0"/>
            <a:t>BIOGAS</a:t>
          </a:r>
          <a:endParaRPr lang="de-DE" b="1" i="1" dirty="0"/>
        </a:p>
      </dgm:t>
    </dgm:pt>
    <dgm:pt modelId="{62B548FE-23B7-4C12-8C0B-A3F6BAB6119F}" type="parTrans" cxnId="{7F65D138-A226-4BCE-B206-C68BEA773906}">
      <dgm:prSet/>
      <dgm:spPr/>
      <dgm:t>
        <a:bodyPr/>
        <a:lstStyle/>
        <a:p>
          <a:endParaRPr lang="de-AT"/>
        </a:p>
      </dgm:t>
    </dgm:pt>
    <dgm:pt modelId="{85D63FA8-7DEF-4C7A-90DC-70D72A3670E9}" type="sibTrans" cxnId="{7F65D138-A226-4BCE-B206-C68BEA773906}">
      <dgm:prSet/>
      <dgm:spPr/>
      <dgm:t>
        <a:bodyPr/>
        <a:lstStyle/>
        <a:p>
          <a:endParaRPr lang="de-AT"/>
        </a:p>
      </dgm:t>
    </dgm:pt>
    <dgm:pt modelId="{952DA6A7-E459-4478-852C-8B16D17AEB09}" type="pres">
      <dgm:prSet presAssocID="{9FC80AC7-20E7-4A08-B3B5-2A2A3DFBE54C}" presName="linear" presStyleCnt="0">
        <dgm:presLayoutVars>
          <dgm:animLvl val="lvl"/>
          <dgm:resizeHandles val="exact"/>
        </dgm:presLayoutVars>
      </dgm:prSet>
      <dgm:spPr/>
      <dgm:t>
        <a:bodyPr/>
        <a:lstStyle/>
        <a:p>
          <a:endParaRPr lang="de-AT"/>
        </a:p>
      </dgm:t>
    </dgm:pt>
    <dgm:pt modelId="{41E7A971-87D2-46FF-8D51-67C73E776AD5}" type="pres">
      <dgm:prSet presAssocID="{FB1EB415-29EB-409F-9274-D4C0177A2297}" presName="parentText" presStyleLbl="node1" presStyleIdx="0" presStyleCnt="1">
        <dgm:presLayoutVars>
          <dgm:chMax val="0"/>
          <dgm:bulletEnabled val="1"/>
        </dgm:presLayoutVars>
      </dgm:prSet>
      <dgm:spPr/>
      <dgm:t>
        <a:bodyPr/>
        <a:lstStyle/>
        <a:p>
          <a:endParaRPr lang="de-AT"/>
        </a:p>
      </dgm:t>
    </dgm:pt>
  </dgm:ptLst>
  <dgm:cxnLst>
    <dgm:cxn modelId="{7F65D138-A226-4BCE-B206-C68BEA773906}" srcId="{9FC80AC7-20E7-4A08-B3B5-2A2A3DFBE54C}" destId="{FB1EB415-29EB-409F-9274-D4C0177A2297}" srcOrd="0" destOrd="0" parTransId="{62B548FE-23B7-4C12-8C0B-A3F6BAB6119F}" sibTransId="{85D63FA8-7DEF-4C7A-90DC-70D72A3670E9}"/>
    <dgm:cxn modelId="{0D9254B5-F7AA-4DA7-854C-810EEF2FE024}" type="presOf" srcId="{FB1EB415-29EB-409F-9274-D4C0177A2297}" destId="{41E7A971-87D2-46FF-8D51-67C73E776AD5}" srcOrd="0" destOrd="0" presId="urn:microsoft.com/office/officeart/2005/8/layout/vList2"/>
    <dgm:cxn modelId="{D5BA6151-036C-436F-B78C-43AF49CEB04D}" type="presOf" srcId="{9FC80AC7-20E7-4A08-B3B5-2A2A3DFBE54C}" destId="{952DA6A7-E459-4478-852C-8B16D17AEB09}" srcOrd="0" destOrd="0" presId="urn:microsoft.com/office/officeart/2005/8/layout/vList2"/>
    <dgm:cxn modelId="{ADEDA8B4-2FEC-42B4-AD3B-98AC1A55E13B}" type="presParOf" srcId="{952DA6A7-E459-4478-852C-8B16D17AEB09}" destId="{41E7A971-87D2-46FF-8D51-67C73E776A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7A971-87D2-46FF-8D51-67C73E776AD5}">
      <dsp:nvSpPr>
        <dsp:cNvPr id="0" name=""/>
        <dsp:cNvSpPr/>
      </dsp:nvSpPr>
      <dsp:spPr>
        <a:xfrm>
          <a:off x="0" y="4330"/>
          <a:ext cx="2143140" cy="491399"/>
        </a:xfrm>
        <a:prstGeom prst="roundRect">
          <a:avLst/>
        </a:prstGeom>
        <a:gradFill rotWithShape="0">
          <a:gsLst>
            <a:gs pos="56000">
              <a:srgbClr val="00B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de-DE" sz="2100" b="1" i="1" kern="1200" dirty="0" smtClean="0"/>
            <a:t>BIOGAS</a:t>
          </a:r>
          <a:endParaRPr lang="de-DE" sz="2100" b="1" i="1" kern="1200" dirty="0"/>
        </a:p>
      </dsp:txBody>
      <dsp:txXfrm>
        <a:off x="23988" y="28318"/>
        <a:ext cx="2095164" cy="4434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drawings/drawing1.xml><?xml version="1.0" encoding="utf-8"?>
<c:userShapes xmlns:c="http://schemas.openxmlformats.org/drawingml/2006/chart">
  <cdr:relSizeAnchor xmlns:cdr="http://schemas.openxmlformats.org/drawingml/2006/chartDrawing">
    <cdr:from>
      <cdr:x>0.815</cdr:x>
      <cdr:y>0.02754</cdr:y>
    </cdr:from>
    <cdr:to>
      <cdr:x>0.93264</cdr:x>
      <cdr:y>0.2244</cdr:y>
    </cdr:to>
    <cdr:sp macro="" textlink="">
      <cdr:nvSpPr>
        <cdr:cNvPr id="2" name="Textfeld 1"/>
        <cdr:cNvSpPr txBox="1"/>
      </cdr:nvSpPr>
      <cdr:spPr>
        <a:xfrm xmlns:a="http://schemas.openxmlformats.org/drawingml/2006/main">
          <a:off x="6334472" y="127918"/>
          <a:ext cx="914345" cy="9144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dirty="0" smtClean="0"/>
            <a:t>Сталь ППУ</a:t>
          </a:r>
          <a:endParaRPr lang="en-GB" sz="1800" dirty="0" smtClean="0"/>
        </a:p>
        <a:p xmlns:a="http://schemas.openxmlformats.org/drawingml/2006/main">
          <a:r>
            <a:rPr lang="en-GB" sz="1800" dirty="0" smtClean="0"/>
            <a:t>+25-30%</a:t>
          </a:r>
        </a:p>
        <a:p xmlns:a="http://schemas.openxmlformats.org/drawingml/2006/main">
          <a:endParaRPr lang="en-GB" sz="1800" dirty="0"/>
        </a:p>
        <a:p xmlns:a="http://schemas.openxmlformats.org/drawingml/2006/main">
          <a:endParaRPr lang="en-GB" sz="1800" dirty="0" smtClean="0"/>
        </a:p>
        <a:p xmlns:a="http://schemas.openxmlformats.org/drawingml/2006/main">
          <a:endParaRPr lang="en-GB" sz="1800" dirty="0"/>
        </a:p>
        <a:p xmlns:a="http://schemas.openxmlformats.org/drawingml/2006/main">
          <a:endParaRPr lang="en-GB" sz="1800" dirty="0"/>
        </a:p>
      </cdr:txBody>
    </cdr:sp>
  </cdr:relSizeAnchor>
  <cdr:relSizeAnchor xmlns:cdr="http://schemas.openxmlformats.org/drawingml/2006/chartDrawing">
    <cdr:from>
      <cdr:x>0.82426</cdr:x>
      <cdr:y>0.29108</cdr:y>
    </cdr:from>
    <cdr:to>
      <cdr:x>0.94191</cdr:x>
      <cdr:y>0.48794</cdr:y>
    </cdr:to>
    <cdr:sp macro="" textlink="">
      <cdr:nvSpPr>
        <cdr:cNvPr id="3" name="Textfeld 1"/>
        <cdr:cNvSpPr txBox="1"/>
      </cdr:nvSpPr>
      <cdr:spPr>
        <a:xfrm xmlns:a="http://schemas.openxmlformats.org/drawingml/2006/main">
          <a:off x="6406480" y="1352054"/>
          <a:ext cx="914423" cy="9144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800" dirty="0" smtClean="0"/>
            <a:t>Flexalen</a:t>
          </a:r>
        </a:p>
        <a:p xmlns:a="http://schemas.openxmlformats.org/drawingml/2006/main">
          <a:r>
            <a:rPr lang="en-GB" sz="1800" dirty="0" smtClean="0"/>
            <a:t>+9%</a:t>
          </a:r>
          <a:endParaRPr lang="en-GB" sz="1800" dirty="0"/>
        </a:p>
      </cdr:txBody>
    </cdr:sp>
  </cdr:relSizeAnchor>
  <cdr:relSizeAnchor xmlns:cdr="http://schemas.openxmlformats.org/drawingml/2006/chartDrawing">
    <cdr:from>
      <cdr:x>0.31956</cdr:x>
      <cdr:y>0.53911</cdr:y>
    </cdr:from>
    <cdr:to>
      <cdr:x>0.7872</cdr:x>
      <cdr:y>0.73597</cdr:y>
    </cdr:to>
    <cdr:sp macro="" textlink="">
      <cdr:nvSpPr>
        <cdr:cNvPr id="4" name="Textfeld 3"/>
        <cdr:cNvSpPr txBox="1"/>
      </cdr:nvSpPr>
      <cdr:spPr>
        <a:xfrm xmlns:a="http://schemas.openxmlformats.org/drawingml/2006/main">
          <a:off x="2483748" y="2504179"/>
          <a:ext cx="3634700" cy="9144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000" dirty="0" smtClean="0"/>
            <a:t>Для полностью сухой изоляции !!!!</a:t>
          </a:r>
          <a:endParaRPr lang="en-GB" sz="2000" dirty="0" smtClean="0"/>
        </a:p>
        <a:p xmlns:a="http://schemas.openxmlformats.org/drawingml/2006/main">
          <a:endParaRPr lang="en-GB"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de-DE"/>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de-DE"/>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de-DE"/>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C50C1103-D2CB-4157-8DEA-BA01DDDC180C}" type="slidenum">
              <a:rPr lang="de-DE"/>
              <a:pPr/>
              <a:t>‹#›</a:t>
            </a:fld>
            <a:endParaRPr lang="de-DE"/>
          </a:p>
        </p:txBody>
      </p:sp>
    </p:spTree>
    <p:extLst>
      <p:ext uri="{BB962C8B-B14F-4D97-AF65-F5344CB8AC3E}">
        <p14:creationId xmlns:p14="http://schemas.microsoft.com/office/powerpoint/2010/main" val="27259238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5C21D8-AD16-4032-8674-8C0B7B700F8B}" type="slidenum">
              <a:rPr lang="en-GB" smtClean="0"/>
              <a:pPr eaLnBrk="1" hangingPunct="1"/>
              <a:t>1</a:t>
            </a:fld>
            <a:endParaRPr lang="en-GB"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35845"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Thermaflex Insulation Training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30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
        <p:nvSpPr>
          <p:cNvPr id="430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C3F61A5D-D31B-4230-8894-3D91ECC4F20C}" type="slidenum">
              <a:rPr lang="en-GB" sz="1200" smtClean="0"/>
              <a:pPr eaLnBrk="1" hangingPunct="1"/>
              <a:t>17</a:t>
            </a:fld>
            <a:endParaRPr lang="en-GB"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ln/>
        </p:spPr>
      </p:sp>
      <p:sp>
        <p:nvSpPr>
          <p:cNvPr id="501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5018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CD120BD0-5821-4B00-89CB-0A857AE6A0FF}" type="slidenum">
              <a:rPr lang="en-GB" sz="1200" smtClean="0"/>
              <a:pPr eaLnBrk="1" hangingPunct="1"/>
              <a:t>19</a:t>
            </a:fld>
            <a:endParaRPr lang="en-GB"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t>The concept is flexible according to the requirements. Lengths of the house connection can be adapted as well as for the main line.</a:t>
            </a:r>
            <a:endParaRPr lang="en-GB" smtClean="0"/>
          </a:p>
        </p:txBody>
      </p:sp>
      <p:sp>
        <p:nvSpPr>
          <p:cNvPr id="52228" name="Kopfzeilenplatzhalt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Thermaflex Insulation Training</a:t>
            </a:r>
          </a:p>
        </p:txBody>
      </p:sp>
      <p:sp>
        <p:nvSpPr>
          <p:cNvPr id="52229"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9D75B5-4D60-4382-A121-3319E9564201}" type="slidenum">
              <a:rPr lang="en-GB" smtClean="0"/>
              <a:pPr eaLnBrk="1" hangingPunct="1"/>
              <a:t>21</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t>This is the example Purmerend – in these spaces the piping systems had to be renovated – no way to do a steel welding in this 60m space….</a:t>
            </a:r>
            <a:endParaRPr lang="en-GB" smtClean="0"/>
          </a:p>
        </p:txBody>
      </p:sp>
      <p:sp>
        <p:nvSpPr>
          <p:cNvPr id="56324" name="Kopfzeilenplatzhalt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Thermaflex Insulation Training</a:t>
            </a:r>
          </a:p>
        </p:txBody>
      </p:sp>
      <p:sp>
        <p:nvSpPr>
          <p:cNvPr id="56325"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E2718D-08DC-4690-9715-0D5C0AB77DB4}" type="slidenum">
              <a:rPr lang="en-GB" smtClean="0"/>
              <a:pPr eaLnBrk="1" hangingPunct="1"/>
              <a:t>22</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
        <p:nvSpPr>
          <p:cNvPr id="471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C451D77B-FB43-4279-8AC7-87FD26E05BC4}" type="slidenum">
              <a:rPr lang="en-GB" sz="1200" smtClean="0"/>
              <a:pPr eaLnBrk="1" hangingPunct="1"/>
              <a:t>24</a:t>
            </a:fld>
            <a:endParaRPr lang="en-GB"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17064F-D151-4572-A85A-8C58614ECAB4}" type="slidenum">
              <a:rPr lang="nl-NL" smtClean="0"/>
              <a:pPr eaLnBrk="1" hangingPunct="1"/>
              <a:t>25</a:t>
            </a:fld>
            <a:endParaRPr lang="nl-NL"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This comparison has been made by the engineers of NUON and it shows that network costs can be reduced by 40% with flexible plastic pipe systems. This leads to lower connection costs per user and helps to rise the overall acceptance of DH/C. A positive side effect is the 5 times faster installation of flexible systems compared to steel – meaning less disturbance of public life due to open trenches.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a:ln/>
        </p:spPr>
      </p:sp>
      <p:sp>
        <p:nvSpPr>
          <p:cNvPr id="849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849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fld id="{6FF0E77C-D16C-4A38-9B2A-64F84226F7A4}" type="slidenum">
              <a:rPr lang="en-GB" sz="1200" smtClean="0"/>
              <a:pPr eaLnBrk="1" hangingPunct="1"/>
              <a:t>26</a:t>
            </a:fld>
            <a:endParaRPr lang="en-GB"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a:ln/>
        </p:spPr>
      </p:sp>
      <p:sp>
        <p:nvSpPr>
          <p:cNvPr id="870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870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fld id="{91C4D091-21D8-420C-975C-198D87844E58}" type="slidenum">
              <a:rPr lang="en-GB" sz="1200" smtClean="0"/>
              <a:pPr eaLnBrk="1" hangingPunct="1"/>
              <a:t>27</a:t>
            </a:fld>
            <a:endParaRPr lang="en-GB"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5120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8A516C7C-807D-4D8F-92D2-3AFCE3A64AA0}" type="slidenum">
              <a:rPr lang="en-GB" sz="1200" smtClean="0"/>
              <a:pPr eaLnBrk="1" hangingPunct="1"/>
              <a:t>28</a:t>
            </a:fld>
            <a:endParaRPr lang="en-GB"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5222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3B2AC4BE-099D-4302-8AD3-BB5049A1CCC5}" type="slidenum">
              <a:rPr lang="en-GB" sz="1200" smtClean="0"/>
              <a:pPr eaLnBrk="1" hangingPunct="1"/>
              <a:t>29</a:t>
            </a:fld>
            <a:endParaRPr lang="en-GB"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t>I have started 1981 in a joint development of pre-insulated piping systems by an Austrian Energy Supplier and a pipe manufacturer. We have co-created a new flexible piping system – fully plastic – and we started to build secondary networks with this system.  That is now almost 30 years ago. I‘ve since been connected to District Heating and Cooling and have seen all kind of installations – new networks as well as renovation. And the problems I‘ve seen were similar – in Austria and UK, France and Rumania. Just to name a few countries we are active in.</a:t>
            </a:r>
            <a:endParaRPr lang="en-GB" smtClean="0"/>
          </a:p>
        </p:txBody>
      </p:sp>
      <p:sp>
        <p:nvSpPr>
          <p:cNvPr id="36868" name="Kopfzeilenplatzhalt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Thermaflex Insulation Training</a:t>
            </a:r>
          </a:p>
        </p:txBody>
      </p:sp>
      <p:sp>
        <p:nvSpPr>
          <p:cNvPr id="36869"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E4E905-DFEA-46E3-8CE5-4CEA57D6E0E9}" type="slidenum">
              <a:rPr lang="en-GB" smtClean="0"/>
              <a:pPr eaLnBrk="1" hangingPunct="1"/>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491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33A084C5-589D-4913-B9D2-C717CE6E55F8}" type="slidenum">
              <a:rPr lang="en-GB" sz="1200" smtClean="0"/>
              <a:pPr eaLnBrk="1" hangingPunct="1"/>
              <a:t>30</a:t>
            </a:fld>
            <a:endParaRPr lang="en-GB"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532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2B5ED136-B36A-4877-8159-8C83C8E62FD1}" type="slidenum">
              <a:rPr lang="en-GB" sz="1200" smtClean="0"/>
              <a:pPr eaLnBrk="1" hangingPunct="1"/>
              <a:t>31</a:t>
            </a:fld>
            <a:endParaRPr lang="en-GB"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56806F47-49CF-48DC-9A63-2ED850119022}" type="slidenum">
              <a:rPr lang="de-DE" smtClean="0"/>
              <a:pPr/>
              <a:t>33</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
        <p:nvSpPr>
          <p:cNvPr id="634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Thermaflex Insulation Training</a:t>
            </a:r>
          </a:p>
        </p:txBody>
      </p:sp>
      <p:sp>
        <p:nvSpPr>
          <p:cNvPr id="634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F4C8CC-4C2F-426A-AEB7-F6F78C70E3AE}" type="slidenum">
              <a:rPr lang="en-GB" smtClean="0"/>
              <a:pPr eaLnBrk="1" hangingPunct="1"/>
              <a:t>37</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smtClean="0"/>
              <a:t>Korrosion is one of the central problems – and all the resulting issues - but how to prevent?</a:t>
            </a:r>
          </a:p>
        </p:txBody>
      </p:sp>
      <p:sp>
        <p:nvSpPr>
          <p:cNvPr id="378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solidFill>
                  <a:srgbClr val="000000"/>
                </a:solidFill>
              </a:rPr>
              <a:t>Thermaflex Insulation Training</a:t>
            </a:r>
          </a:p>
        </p:txBody>
      </p:sp>
      <p:sp>
        <p:nvSpPr>
          <p:cNvPr id="378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2E6A1A-6A0F-4ADD-8E03-856C989C85C2}" type="slidenum">
              <a:rPr lang="en-GB" smtClean="0">
                <a:solidFill>
                  <a:srgbClr val="000000"/>
                </a:solidFill>
              </a:rPr>
              <a:pPr eaLnBrk="1" hangingPunct="1"/>
              <a:t>3</a:t>
            </a:fld>
            <a:endParaRPr lang="en-GB"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smtClean="0"/>
              <a:t>It all starts with the planning and the installation....here we are facing </a:t>
            </a:r>
          </a:p>
        </p:txBody>
      </p:sp>
      <p:sp>
        <p:nvSpPr>
          <p:cNvPr id="389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solidFill>
                  <a:srgbClr val="000000"/>
                </a:solidFill>
              </a:rPr>
              <a:t>Thermaflex Insulation Training</a:t>
            </a:r>
          </a:p>
        </p:txBody>
      </p:sp>
      <p:sp>
        <p:nvSpPr>
          <p:cNvPr id="389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BD9D86-8C01-406A-AF59-69E12561451F}" type="slidenum">
              <a:rPr lang="en-GB" smtClean="0">
                <a:solidFill>
                  <a:srgbClr val="000000"/>
                </a:solidFill>
              </a:rPr>
              <a:pPr eaLnBrk="1" hangingPunct="1"/>
              <a:t>4</a:t>
            </a:fld>
            <a:endParaRPr lang="en-GB"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And complicated planning and disturbance of neigbourhoods due to longterm open trenches…</a:t>
            </a:r>
          </a:p>
        </p:txBody>
      </p:sp>
      <p:sp>
        <p:nvSpPr>
          <p:cNvPr id="39940" name="Kopfzeilenplatzhalt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Thermaflex Insulation Training</a:t>
            </a:r>
          </a:p>
        </p:txBody>
      </p:sp>
      <p:sp>
        <p:nvSpPr>
          <p:cNvPr id="39941"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67769A-E63A-4A72-A02A-29711C322ABC}" type="slidenum">
              <a:rPr lang="en-GB" smtClean="0"/>
              <a:pPr eaLnBrk="1" hangingPunct="1"/>
              <a:t>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ln/>
        </p:spPr>
      </p:sp>
      <p:sp>
        <p:nvSpPr>
          <p:cNvPr id="419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t>Connections are the weak points in your networks. Ideally a connection should be as good as the pipes – that have been pre-fabricated in the factory. So you need the same kind of security for the connection as well.</a:t>
            </a:r>
            <a:endParaRPr lang="en-GB" smtClean="0"/>
          </a:p>
        </p:txBody>
      </p:sp>
      <p:sp>
        <p:nvSpPr>
          <p:cNvPr id="41988" name="Kopfzeilenplatzhalt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Thermaflex Insulation Training</a:t>
            </a:r>
          </a:p>
        </p:txBody>
      </p:sp>
      <p:sp>
        <p:nvSpPr>
          <p:cNvPr id="41989"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619320-6CFC-47F6-BC25-467FEA47EA88}" type="slidenum">
              <a:rPr lang="en-GB" smtClean="0"/>
              <a:pPr eaLnBrk="1" hangingPunct="1"/>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E4BCFAB-8593-4E88-9C61-14C936F0ACC6}" type="slidenum">
              <a:rPr lang="nl-NL" smtClean="0"/>
              <a:pPr/>
              <a:t>8</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C2978CCC-A086-458E-84EA-EE4AE8F391BE}" type="slidenum">
              <a:rPr lang="en-GB" smtClean="0"/>
              <a:pPr/>
              <a:t>9</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BD29146C-77BD-4492-B284-54B447A87E9F}" type="slidenum">
              <a:rPr lang="en-GB" sz="1200" smtClean="0"/>
              <a:pPr eaLnBrk="1" hangingPunct="1"/>
              <a:t>16</a:t>
            </a:fld>
            <a:endParaRPr lang="en-GB" sz="1200" smtClean="0"/>
          </a:p>
        </p:txBody>
      </p:sp>
      <p:sp>
        <p:nvSpPr>
          <p:cNvPr id="39939" name="Rectangle 2"/>
          <p:cNvSpPr>
            <a:spLocks noGrp="1" noRot="1" noChangeAspect="1" noChangeArrowheads="1" noTextEdit="1"/>
          </p:cNvSpPr>
          <p:nvPr>
            <p:ph type="sldImg"/>
          </p:nvPr>
        </p:nvSpPr>
        <p:spPr>
          <a:xfrm>
            <a:off x="1150938" y="712788"/>
            <a:ext cx="4559300" cy="3419475"/>
          </a:xfrm>
          <a:ln/>
        </p:spPr>
      </p:sp>
      <p:sp>
        <p:nvSpPr>
          <p:cNvPr id="39940" name="Rectangle 3"/>
          <p:cNvSpPr>
            <a:spLocks noGrp="1" noChangeArrowheads="1"/>
          </p:cNvSpPr>
          <p:nvPr>
            <p:ph type="body" idx="1"/>
          </p:nvPr>
        </p:nvSpPr>
        <p:spPr>
          <a:xfrm>
            <a:off x="914400" y="4346575"/>
            <a:ext cx="5029200" cy="4135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71550" y="1341438"/>
            <a:ext cx="7316788" cy="1981200"/>
          </a:xfrm>
          <a:effectLst>
            <a:outerShdw dist="28398" dir="1593903" algn="ctr" rotWithShape="0">
              <a:schemeClr val="bg2"/>
            </a:outerShdw>
          </a:effectLst>
        </p:spPr>
        <p:txBody>
          <a:bodyPr anchor="b"/>
          <a:lstStyle>
            <a:lvl1pPr>
              <a:defRPr sz="3600">
                <a:solidFill>
                  <a:srgbClr val="002060"/>
                </a:solidFill>
              </a:defRPr>
            </a:lvl1pPr>
          </a:lstStyle>
          <a:p>
            <a:endParaRPr lang="pl-PL" dirty="0"/>
          </a:p>
        </p:txBody>
      </p:sp>
      <p:sp>
        <p:nvSpPr>
          <p:cNvPr id="4099" name="Rectangle 3"/>
          <p:cNvSpPr>
            <a:spLocks noGrp="1" noChangeArrowheads="1"/>
          </p:cNvSpPr>
          <p:nvPr>
            <p:ph type="subTitle" idx="1"/>
          </p:nvPr>
        </p:nvSpPr>
        <p:spPr>
          <a:xfrm>
            <a:off x="938213" y="3544888"/>
            <a:ext cx="7316787" cy="1374775"/>
          </a:xfrm>
        </p:spPr>
        <p:txBody>
          <a:bodyPr/>
          <a:lstStyle>
            <a:lvl1pPr marL="0" indent="0" algn="ctr">
              <a:buFontTx/>
              <a:buNone/>
              <a:defRPr>
                <a:solidFill>
                  <a:srgbClr val="002060"/>
                </a:solidFill>
              </a:defRPr>
            </a:lvl1pPr>
          </a:lstStyle>
          <a:p>
            <a:endParaRPr lang="pl-PL"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685800" y="1212850"/>
            <a:ext cx="7772400" cy="4645042"/>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7307629-5504-4CEC-91B9-B0133ACA8B72}" type="slidenum">
              <a:rPr lang="de-DE"/>
              <a:pPr>
                <a:defRPr/>
              </a:pPr>
              <a:t>‹#›</a:t>
            </a:fld>
            <a:endParaRPr lang="de-DE"/>
          </a:p>
        </p:txBody>
      </p:sp>
    </p:spTree>
    <p:extLst>
      <p:ext uri="{BB962C8B-B14F-4D97-AF65-F5344CB8AC3E}">
        <p14:creationId xmlns:p14="http://schemas.microsoft.com/office/powerpoint/2010/main" val="138934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608013" y="381000"/>
            <a:ext cx="8532812" cy="687388"/>
          </a:xfrm>
        </p:spPr>
        <p:txBody>
          <a:bodyPr/>
          <a:lstStyle/>
          <a:p>
            <a:r>
              <a:rPr lang="de-DE"/>
              <a:t>Titelmasterformat durch Klicken bearbeiten</a:t>
            </a:r>
            <a:endParaRPr lang="en-GB"/>
          </a:p>
        </p:txBody>
      </p:sp>
      <p:sp>
        <p:nvSpPr>
          <p:cNvPr id="3" name="Inhaltsplatzhalter 2"/>
          <p:cNvSpPr>
            <a:spLocks noGrp="1"/>
          </p:cNvSpPr>
          <p:nvPr>
            <p:ph sz="half" idx="1"/>
          </p:nvPr>
        </p:nvSpPr>
        <p:spPr>
          <a:xfrm>
            <a:off x="628650" y="1482725"/>
            <a:ext cx="3200400" cy="46101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3981450" y="1482725"/>
            <a:ext cx="3200400" cy="46101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3199212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8DBB2748-E28D-4E03-A4E0-ABE237FF3E0C}" type="slidenum">
              <a:rPr lang="ru-RU"/>
              <a:pPr>
                <a:defRPr/>
              </a:pPr>
              <a:t>‹#›</a:t>
            </a:fld>
            <a:endParaRPr lang="ru-RU"/>
          </a:p>
        </p:txBody>
      </p:sp>
    </p:spTree>
    <p:extLst>
      <p:ext uri="{BB962C8B-B14F-4D97-AF65-F5344CB8AC3E}">
        <p14:creationId xmlns:p14="http://schemas.microsoft.com/office/powerpoint/2010/main" val="340083765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ru-RU"/>
          </a:p>
        </p:txBody>
      </p:sp>
      <p:sp>
        <p:nvSpPr>
          <p:cNvPr id="7" name="Нижний колонтитул 6"/>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ru-RU"/>
          </a:p>
        </p:txBody>
      </p:sp>
      <p:sp>
        <p:nvSpPr>
          <p:cNvPr id="8" name="Номер слайда 7"/>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D1CDD730-EDB2-4023-9C71-CC279407EF22}" type="slidenum">
              <a:rPr lang="ru-RU"/>
              <a:pPr>
                <a:defRPr/>
              </a:pPr>
              <a:t>‹#›</a:t>
            </a:fld>
            <a:endParaRPr lang="ru-RU"/>
          </a:p>
        </p:txBody>
      </p:sp>
    </p:spTree>
    <p:extLst>
      <p:ext uri="{BB962C8B-B14F-4D97-AF65-F5344CB8AC3E}">
        <p14:creationId xmlns:p14="http://schemas.microsoft.com/office/powerpoint/2010/main" val="19093153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ru-RU"/>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EFFF314-8CF0-4004-AAF9-B95B2F97B826}" type="slidenum">
              <a:rPr lang="ru-RU"/>
              <a:pPr>
                <a:defRPr/>
              </a:pPr>
              <a:t>‹#›</a:t>
            </a:fld>
            <a:endParaRPr lang="ru-RU"/>
          </a:p>
        </p:txBody>
      </p:sp>
    </p:spTree>
    <p:extLst>
      <p:ext uri="{BB962C8B-B14F-4D97-AF65-F5344CB8AC3E}">
        <p14:creationId xmlns:p14="http://schemas.microsoft.com/office/powerpoint/2010/main" val="134919959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AndObj">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ru-RU"/>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7223B1D-AA73-46B0-A0FC-106118A26676}" type="slidenum">
              <a:rPr lang="ru-RU"/>
              <a:pPr>
                <a:defRPr/>
              </a:pPr>
              <a:t>‹#›</a:t>
            </a:fld>
            <a:endParaRPr lang="ru-RU"/>
          </a:p>
        </p:txBody>
      </p:sp>
    </p:spTree>
    <p:extLst>
      <p:ext uri="{BB962C8B-B14F-4D97-AF65-F5344CB8AC3E}">
        <p14:creationId xmlns:p14="http://schemas.microsoft.com/office/powerpoint/2010/main" val="425340643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alpha val="73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4213" y="366713"/>
            <a:ext cx="7776219"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dirty="0" smtClean="0"/>
              <a:t>Kliknij, aby edytować styl wzorca tytułu</a:t>
            </a:r>
          </a:p>
        </p:txBody>
      </p:sp>
      <p:sp>
        <p:nvSpPr>
          <p:cNvPr id="3075" name="Rectangle 3"/>
          <p:cNvSpPr>
            <a:spLocks noGrp="1" noChangeArrowheads="1"/>
          </p:cNvSpPr>
          <p:nvPr>
            <p:ph type="body" idx="1"/>
          </p:nvPr>
        </p:nvSpPr>
        <p:spPr bwMode="auto">
          <a:xfrm>
            <a:off x="685800" y="121285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
        <p:nvSpPr>
          <p:cNvPr id="3079" name="FormatShape" hidden="1"/>
          <p:cNvSpPr>
            <a:spLocks noChangeArrowheads="1"/>
          </p:cNvSpPr>
          <p:nvPr/>
        </p:nvSpPr>
        <p:spPr bwMode="auto">
          <a:xfrm>
            <a:off x="-1573213" y="2293938"/>
            <a:ext cx="1387475" cy="979487"/>
          </a:xfrm>
          <a:prstGeom prst="rect">
            <a:avLst/>
          </a:prstGeom>
          <a:solidFill>
            <a:srgbClr val="000000"/>
          </a:solidFill>
          <a:ln w="50800">
            <a:noFill/>
            <a:miter lim="800000"/>
            <a:headEnd/>
            <a:tailEnd/>
          </a:ln>
          <a:effectLst>
            <a:outerShdw dist="152928" dir="2901988" algn="ctr" rotWithShape="0">
              <a:schemeClr val="tx2">
                <a:alpha val="50000"/>
              </a:schemeClr>
            </a:outerShdw>
          </a:effectLst>
        </p:spPr>
        <p:txBody>
          <a:bodyPr wrap="none" anchor="ctr"/>
          <a:lstStyle/>
          <a:p>
            <a:pPr algn="ctr"/>
            <a:endParaRPr lang="de-DE">
              <a:latin typeface="Garamond" pitchFamily="18" charset="0"/>
            </a:endParaRPr>
          </a:p>
        </p:txBody>
      </p:sp>
      <p:pic>
        <p:nvPicPr>
          <p:cNvPr id="2" name="Grafik 1"/>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9939" y="6001879"/>
            <a:ext cx="1889773" cy="856121"/>
          </a:xfrm>
          <a:prstGeom prst="rect">
            <a:avLst/>
          </a:prstGeom>
        </p:spPr>
      </p:pic>
      <p:pic>
        <p:nvPicPr>
          <p:cNvPr id="3" name="Grafik 2"/>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380312" y="6338417"/>
            <a:ext cx="1526295" cy="258935"/>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8" r:id="rId5"/>
    <p:sldLayoutId id="2147483659" r:id="rId6"/>
    <p:sldLayoutId id="2147483661" r:id="rId7"/>
    <p:sldLayoutId id="2147483663" r:id="rId8"/>
  </p:sldLayoutIdLst>
  <p:timing>
    <p:tnLst>
      <p:par>
        <p:cTn id="1" dur="indefinite" restart="never" nodeType="tmRoot"/>
      </p:par>
    </p:tnLst>
  </p:timing>
  <p:txStyles>
    <p:titleStyle>
      <a:lvl1pPr algn="ctr" rtl="0" fontAlgn="base">
        <a:lnSpc>
          <a:spcPct val="90000"/>
        </a:lnSpc>
        <a:spcBef>
          <a:spcPct val="0"/>
        </a:spcBef>
        <a:spcAft>
          <a:spcPct val="0"/>
        </a:spcAft>
        <a:defRPr sz="3200" b="1">
          <a:solidFill>
            <a:srgbClr val="002060"/>
          </a:solidFill>
          <a:latin typeface="+mj-lt"/>
          <a:ea typeface="+mj-ea"/>
          <a:cs typeface="+mj-cs"/>
        </a:defRPr>
      </a:lvl1pPr>
      <a:lvl2pPr algn="ctr" rtl="0" fontAlgn="base">
        <a:lnSpc>
          <a:spcPct val="90000"/>
        </a:lnSpc>
        <a:spcBef>
          <a:spcPct val="0"/>
        </a:spcBef>
        <a:spcAft>
          <a:spcPct val="0"/>
        </a:spcAft>
        <a:defRPr sz="3200">
          <a:solidFill>
            <a:schemeClr val="bg2"/>
          </a:solidFill>
          <a:latin typeface="Arial" charset="0"/>
        </a:defRPr>
      </a:lvl2pPr>
      <a:lvl3pPr algn="ctr" rtl="0" fontAlgn="base">
        <a:lnSpc>
          <a:spcPct val="90000"/>
        </a:lnSpc>
        <a:spcBef>
          <a:spcPct val="0"/>
        </a:spcBef>
        <a:spcAft>
          <a:spcPct val="0"/>
        </a:spcAft>
        <a:defRPr sz="3200">
          <a:solidFill>
            <a:schemeClr val="bg2"/>
          </a:solidFill>
          <a:latin typeface="Arial" charset="0"/>
        </a:defRPr>
      </a:lvl3pPr>
      <a:lvl4pPr algn="ctr" rtl="0" fontAlgn="base">
        <a:lnSpc>
          <a:spcPct val="90000"/>
        </a:lnSpc>
        <a:spcBef>
          <a:spcPct val="0"/>
        </a:spcBef>
        <a:spcAft>
          <a:spcPct val="0"/>
        </a:spcAft>
        <a:defRPr sz="3200">
          <a:solidFill>
            <a:schemeClr val="bg2"/>
          </a:solidFill>
          <a:latin typeface="Arial" charset="0"/>
        </a:defRPr>
      </a:lvl4pPr>
      <a:lvl5pPr algn="ctr" rtl="0" fontAlgn="base">
        <a:lnSpc>
          <a:spcPct val="90000"/>
        </a:lnSpc>
        <a:spcBef>
          <a:spcPct val="0"/>
        </a:spcBef>
        <a:spcAft>
          <a:spcPct val="0"/>
        </a:spcAft>
        <a:defRPr sz="3200">
          <a:solidFill>
            <a:schemeClr val="bg2"/>
          </a:solidFill>
          <a:latin typeface="Arial" charset="0"/>
        </a:defRPr>
      </a:lvl5pPr>
      <a:lvl6pPr marL="457200" algn="ctr" rtl="0" fontAlgn="base">
        <a:lnSpc>
          <a:spcPct val="90000"/>
        </a:lnSpc>
        <a:spcBef>
          <a:spcPct val="0"/>
        </a:spcBef>
        <a:spcAft>
          <a:spcPct val="0"/>
        </a:spcAft>
        <a:defRPr sz="3200">
          <a:solidFill>
            <a:schemeClr val="bg2"/>
          </a:solidFill>
          <a:latin typeface="Arial" charset="0"/>
        </a:defRPr>
      </a:lvl6pPr>
      <a:lvl7pPr marL="914400" algn="ctr" rtl="0" fontAlgn="base">
        <a:lnSpc>
          <a:spcPct val="90000"/>
        </a:lnSpc>
        <a:spcBef>
          <a:spcPct val="0"/>
        </a:spcBef>
        <a:spcAft>
          <a:spcPct val="0"/>
        </a:spcAft>
        <a:defRPr sz="3200">
          <a:solidFill>
            <a:schemeClr val="bg2"/>
          </a:solidFill>
          <a:latin typeface="Arial" charset="0"/>
        </a:defRPr>
      </a:lvl7pPr>
      <a:lvl8pPr marL="1371600" algn="ctr" rtl="0" fontAlgn="base">
        <a:lnSpc>
          <a:spcPct val="90000"/>
        </a:lnSpc>
        <a:spcBef>
          <a:spcPct val="0"/>
        </a:spcBef>
        <a:spcAft>
          <a:spcPct val="0"/>
        </a:spcAft>
        <a:defRPr sz="3200">
          <a:solidFill>
            <a:schemeClr val="bg2"/>
          </a:solidFill>
          <a:latin typeface="Arial" charset="0"/>
        </a:defRPr>
      </a:lvl8pPr>
      <a:lvl9pPr marL="1828800" algn="ctr" rtl="0" fontAlgn="base">
        <a:lnSpc>
          <a:spcPct val="90000"/>
        </a:lnSpc>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har char="•"/>
        <a:defRPr sz="2800">
          <a:solidFill>
            <a:srgbClr val="002060"/>
          </a:solidFill>
          <a:latin typeface="+mn-lt"/>
          <a:ea typeface="+mn-ea"/>
          <a:cs typeface="+mn-cs"/>
        </a:defRPr>
      </a:lvl1pPr>
      <a:lvl2pPr marL="742950" indent="-285750" algn="l" rtl="0" fontAlgn="base">
        <a:spcBef>
          <a:spcPct val="20000"/>
        </a:spcBef>
        <a:spcAft>
          <a:spcPct val="0"/>
        </a:spcAft>
        <a:buChar char="–"/>
        <a:defRPr sz="2400">
          <a:solidFill>
            <a:srgbClr val="002060"/>
          </a:solidFill>
          <a:latin typeface="+mn-lt"/>
        </a:defRPr>
      </a:lvl2pPr>
      <a:lvl3pPr marL="1143000" indent="-228600" algn="l" rtl="0" fontAlgn="base">
        <a:spcBef>
          <a:spcPct val="20000"/>
        </a:spcBef>
        <a:spcAft>
          <a:spcPct val="0"/>
        </a:spcAft>
        <a:buChar char="•"/>
        <a:defRPr sz="2000">
          <a:solidFill>
            <a:srgbClr val="002060"/>
          </a:solidFill>
          <a:latin typeface="+mn-lt"/>
        </a:defRPr>
      </a:lvl3pPr>
      <a:lvl4pPr marL="1600200" indent="-228600" algn="l" rtl="0" fontAlgn="base">
        <a:spcBef>
          <a:spcPct val="20000"/>
        </a:spcBef>
        <a:spcAft>
          <a:spcPct val="0"/>
        </a:spcAft>
        <a:buChar char="–"/>
        <a:defRPr>
          <a:solidFill>
            <a:srgbClr val="002060"/>
          </a:solidFill>
          <a:latin typeface="+mn-lt"/>
        </a:defRPr>
      </a:lvl4pPr>
      <a:lvl5pPr marL="2057400" indent="-228600" algn="l" rtl="0" fontAlgn="base">
        <a:spcBef>
          <a:spcPct val="20000"/>
        </a:spcBef>
        <a:spcAft>
          <a:spcPct val="0"/>
        </a:spcAft>
        <a:buChar char="»"/>
        <a:defRPr>
          <a:solidFill>
            <a:srgbClr val="002060"/>
          </a:solidFill>
          <a:latin typeface="+mn-lt"/>
        </a:defRPr>
      </a:lvl5pPr>
      <a:lvl6pPr marL="2514600" indent="-228600" algn="l" rtl="0" fontAlgn="base">
        <a:spcBef>
          <a:spcPct val="20000"/>
        </a:spcBef>
        <a:spcAft>
          <a:spcPct val="0"/>
        </a:spcAft>
        <a:buChar char="»"/>
        <a:defRPr>
          <a:solidFill>
            <a:schemeClr val="bg2"/>
          </a:solidFill>
          <a:latin typeface="+mn-lt"/>
        </a:defRPr>
      </a:lvl6pPr>
      <a:lvl7pPr marL="2971800" indent="-228600" algn="l" rtl="0" fontAlgn="base">
        <a:spcBef>
          <a:spcPct val="20000"/>
        </a:spcBef>
        <a:spcAft>
          <a:spcPct val="0"/>
        </a:spcAft>
        <a:buChar char="»"/>
        <a:defRPr>
          <a:solidFill>
            <a:schemeClr val="bg2"/>
          </a:solidFill>
          <a:latin typeface="+mn-lt"/>
        </a:defRPr>
      </a:lvl7pPr>
      <a:lvl8pPr marL="3429000" indent="-228600" algn="l" rtl="0" fontAlgn="base">
        <a:spcBef>
          <a:spcPct val="20000"/>
        </a:spcBef>
        <a:spcAft>
          <a:spcPct val="0"/>
        </a:spcAft>
        <a:buChar char="»"/>
        <a:defRPr>
          <a:solidFill>
            <a:schemeClr val="bg2"/>
          </a:solidFill>
          <a:latin typeface="+mn-lt"/>
        </a:defRPr>
      </a:lvl8pPr>
      <a:lvl9pPr marL="3886200" indent="-228600" algn="l" rtl="0" fontAlgn="base">
        <a:spcBef>
          <a:spcPct val="20000"/>
        </a:spcBef>
        <a:spcAft>
          <a:spcPct val="0"/>
        </a:spcAft>
        <a:buChar char="»"/>
        <a:defRPr>
          <a:solidFill>
            <a:schemeClr val="bg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8.jpeg"/><Relationship Id="rId5" Type="http://schemas.openxmlformats.org/officeDocument/2006/relationships/hyperlink" Target="https://pedia.thermaflexserver.com/thermawiki_pipe/images/b/b5/220-Flexalen_600_05.jpg" TargetMode="Externa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Microsoft_Excel_97-2003_Worksheet1.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40.emf"/><Relationship Id="rId4" Type="http://schemas.openxmlformats.org/officeDocument/2006/relationships/oleObject" Target="../embeddings/Microsoft_Excel_97-2003_Worksheet2.xls"/></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1.emf"/><Relationship Id="rId4" Type="http://schemas.openxmlformats.org/officeDocument/2006/relationships/oleObject" Target="file:///C:\Dokumente%20und%20Einstellungen\Christian\Eigene%20Dateien\Power%20Pt%20Pr&#228;sentationen\Flexalen_pres\Actual%20presentations%20english\Samsung%20link%20file.xls!Fluid%20Mass%20Transfer!R1C1:R10C8"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42.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Layout" Target="../diagrams/layout1.xml"/><Relationship Id="rId7" Type="http://schemas.openxmlformats.org/officeDocument/2006/relationships/image" Target="../media/image49.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850" y="1500188"/>
            <a:ext cx="8496300" cy="2100262"/>
          </a:xfrm>
        </p:spPr>
        <p:txBody>
          <a:bodyPr/>
          <a:lstStyle/>
          <a:p>
            <a:pPr eaLnBrk="1" hangingPunct="1">
              <a:defRPr/>
            </a:pPr>
            <a:r>
              <a:rPr lang="ru-RU" cap="all" dirty="0" err="1"/>
              <a:t>Энергоэффективные</a:t>
            </a:r>
            <a:r>
              <a:rPr lang="ru-RU" cap="all" dirty="0"/>
              <a:t> и надежные сети централизованного теплоснабжения</a:t>
            </a:r>
            <a:endParaRPr lang="en-GB" sz="3600" b="1" dirty="0" smtClean="0">
              <a:solidFill>
                <a:srgbClr val="002060"/>
              </a:solidFill>
            </a:endParaRPr>
          </a:p>
        </p:txBody>
      </p:sp>
      <p:sp>
        <p:nvSpPr>
          <p:cNvPr id="3075" name="Rectangle 3"/>
          <p:cNvSpPr>
            <a:spLocks noGrp="1" noChangeArrowheads="1"/>
          </p:cNvSpPr>
          <p:nvPr>
            <p:ph type="subTitle" idx="1"/>
          </p:nvPr>
        </p:nvSpPr>
        <p:spPr>
          <a:xfrm>
            <a:off x="1371600" y="3860800"/>
            <a:ext cx="6400800" cy="647700"/>
          </a:xfrm>
        </p:spPr>
        <p:txBody>
          <a:bodyPr/>
          <a:lstStyle/>
          <a:p>
            <a:pPr eaLnBrk="1" hangingPunct="1"/>
            <a:r>
              <a:rPr lang="ru-RU" sz="2000" b="1" dirty="0" err="1" smtClean="0"/>
              <a:t>Кристиан</a:t>
            </a:r>
            <a:r>
              <a:rPr lang="ru-RU" sz="2000" b="1" dirty="0" smtClean="0"/>
              <a:t> </a:t>
            </a:r>
            <a:r>
              <a:rPr lang="ru-RU" sz="2000" b="1" dirty="0" err="1" smtClean="0"/>
              <a:t>Энгель</a:t>
            </a:r>
            <a:endParaRPr lang="de-DE" sz="2000" b="1" dirty="0" smtClean="0"/>
          </a:p>
          <a:p>
            <a:pPr eaLnBrk="1" hangingPunct="1"/>
            <a:r>
              <a:rPr lang="de-DE" sz="2000" b="1" dirty="0" smtClean="0">
                <a:solidFill>
                  <a:srgbClr val="002060"/>
                </a:solidFill>
              </a:rPr>
              <a:t>2014 01</a:t>
            </a:r>
          </a:p>
        </p:txBody>
      </p:sp>
    </p:spTree>
    <p:extLst>
      <p:ext uri="{BB962C8B-B14F-4D97-AF65-F5344CB8AC3E}">
        <p14:creationId xmlns:p14="http://schemas.microsoft.com/office/powerpoint/2010/main" val="106496748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Создание сетей с оптимальными рабочими параметрами</a:t>
            </a:r>
            <a:endParaRPr lang="en-GB" dirty="0"/>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1651476"/>
            <a:ext cx="8229600" cy="4423410"/>
          </a:xfrm>
          <a:prstGeom prst="rect">
            <a:avLst/>
          </a:prstGeom>
          <a:noFill/>
          <a:ln w="9525">
            <a:noFill/>
            <a:miter lim="800000"/>
            <a:headEnd/>
            <a:tailEnd/>
          </a:ln>
        </p:spPr>
      </p:pic>
    </p:spTree>
    <p:extLst>
      <p:ext uri="{BB962C8B-B14F-4D97-AF65-F5344CB8AC3E}">
        <p14:creationId xmlns:p14="http://schemas.microsoft.com/office/powerpoint/2010/main" val="206356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Оптимизация сетей</a:t>
            </a:r>
            <a:endParaRPr lang="en-GB" dirty="0"/>
          </a:p>
        </p:txBody>
      </p:sp>
      <p:sp>
        <p:nvSpPr>
          <p:cNvPr id="3" name="Tijdelijke aanduiding voor inhoud 2"/>
          <p:cNvSpPr>
            <a:spLocks noGrp="1"/>
          </p:cNvSpPr>
          <p:nvPr>
            <p:ph idx="1"/>
          </p:nvPr>
        </p:nvSpPr>
        <p:spPr/>
        <p:txBody>
          <a:bodyPr/>
          <a:lstStyle/>
          <a:p>
            <a:r>
              <a:rPr lang="ru-RU" dirty="0" smtClean="0"/>
              <a:t>диаметр трубы</a:t>
            </a:r>
            <a:endParaRPr lang="en-GB" dirty="0" smtClean="0"/>
          </a:p>
          <a:p>
            <a:r>
              <a:rPr lang="ru-RU" dirty="0" smtClean="0"/>
              <a:t>затраты на монтаж</a:t>
            </a:r>
            <a:endParaRPr lang="en-GB" dirty="0"/>
          </a:p>
        </p:txBody>
      </p:sp>
      <p:graphicFrame>
        <p:nvGraphicFramePr>
          <p:cNvPr id="5" name="Tijdelijke aanduiding voor inhoud 3"/>
          <p:cNvGraphicFramePr>
            <a:graphicFrameLocks/>
          </p:cNvGraphicFramePr>
          <p:nvPr/>
        </p:nvGraphicFramePr>
        <p:xfrm>
          <a:off x="0" y="2924944"/>
          <a:ext cx="9144000" cy="27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058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Оптимизация сетей</a:t>
            </a:r>
            <a:endParaRPr lang="en-GB" dirty="0"/>
          </a:p>
        </p:txBody>
      </p:sp>
      <p:sp>
        <p:nvSpPr>
          <p:cNvPr id="3" name="Tijdelijke aanduiding voor inhoud 2"/>
          <p:cNvSpPr>
            <a:spLocks noGrp="1"/>
          </p:cNvSpPr>
          <p:nvPr>
            <p:ph idx="1"/>
          </p:nvPr>
        </p:nvSpPr>
        <p:spPr>
          <a:xfrm>
            <a:off x="685800" y="1232230"/>
            <a:ext cx="7772400" cy="4645042"/>
          </a:xfrm>
        </p:spPr>
        <p:txBody>
          <a:bodyPr/>
          <a:lstStyle/>
          <a:p>
            <a:endParaRPr lang="en-GB" dirty="0" smtClean="0"/>
          </a:p>
          <a:p>
            <a:r>
              <a:rPr lang="ru-RU" dirty="0" smtClean="0"/>
              <a:t>На </a:t>
            </a:r>
            <a:r>
              <a:rPr lang="en-GB" dirty="0" smtClean="0"/>
              <a:t>24</a:t>
            </a:r>
            <a:r>
              <a:rPr lang="en-GB" dirty="0" smtClean="0"/>
              <a:t>% </a:t>
            </a:r>
            <a:r>
              <a:rPr lang="ru-RU" dirty="0" smtClean="0"/>
              <a:t>уменьшение потерь энергии</a:t>
            </a:r>
            <a:endParaRPr lang="en-GB" dirty="0" smtClean="0"/>
          </a:p>
          <a:p>
            <a:pPr>
              <a:buNone/>
            </a:pPr>
            <a:endParaRPr lang="en-GB" dirty="0"/>
          </a:p>
        </p:txBody>
      </p:sp>
      <p:graphicFrame>
        <p:nvGraphicFramePr>
          <p:cNvPr id="5" name="Grafiek 4"/>
          <p:cNvGraphicFramePr/>
          <p:nvPr>
            <p:extLst>
              <p:ext uri="{D42A27DB-BD31-4B8C-83A1-F6EECF244321}">
                <p14:modId xmlns:p14="http://schemas.microsoft.com/office/powerpoint/2010/main" val="2627303345"/>
              </p:ext>
            </p:extLst>
          </p:nvPr>
        </p:nvGraphicFramePr>
        <p:xfrm>
          <a:off x="1691680" y="2708920"/>
          <a:ext cx="5760640" cy="324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Legende mit Pfeil nach unten 3"/>
          <p:cNvSpPr/>
          <p:nvPr/>
        </p:nvSpPr>
        <p:spPr>
          <a:xfrm>
            <a:off x="6408204" y="2852936"/>
            <a:ext cx="936104" cy="108012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smtClean="0"/>
              <a:t>- 24%</a:t>
            </a:r>
            <a:endParaRPr lang="de-AT" sz="2000" dirty="0"/>
          </a:p>
        </p:txBody>
      </p:sp>
    </p:spTree>
    <p:extLst>
      <p:ext uri="{BB962C8B-B14F-4D97-AF65-F5344CB8AC3E}">
        <p14:creationId xmlns:p14="http://schemas.microsoft.com/office/powerpoint/2010/main" val="267119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ru-RU" dirty="0" smtClean="0"/>
              <a:t>Уменьшение тепловых потерь</a:t>
            </a:r>
            <a:endParaRPr lang="en-GB"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50792978"/>
              </p:ext>
            </p:extLst>
          </p:nvPr>
        </p:nvGraphicFramePr>
        <p:xfrm>
          <a:off x="685800" y="1212850"/>
          <a:ext cx="7772400" cy="4645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6230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18" descr="D:\Работа\Тех каталог\Картинки рабочие jpg\Новая папка (2)\схема структура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7" y="1341438"/>
            <a:ext cx="4020277" cy="3239690"/>
          </a:xfrm>
          <a:prstGeom prst="rect">
            <a:avLst/>
          </a:prstGeom>
          <a:noFill/>
          <a:ln w="9525">
            <a:noFill/>
            <a:miter lim="800000"/>
            <a:headEnd/>
            <a:tailEnd/>
          </a:ln>
        </p:spPr>
      </p:pic>
      <p:sp>
        <p:nvSpPr>
          <p:cNvPr id="14340" name="Прямоугольник 8"/>
          <p:cNvSpPr>
            <a:spLocks noChangeArrowheads="1"/>
          </p:cNvSpPr>
          <p:nvPr/>
        </p:nvSpPr>
        <p:spPr bwMode="auto">
          <a:xfrm>
            <a:off x="4355976" y="1556792"/>
            <a:ext cx="5040313" cy="5755422"/>
          </a:xfrm>
          <a:prstGeom prst="rect">
            <a:avLst/>
          </a:prstGeom>
          <a:noFill/>
          <a:ln w="9525">
            <a:noFill/>
            <a:miter lim="800000"/>
            <a:headEnd/>
            <a:tailEnd/>
          </a:ln>
        </p:spPr>
        <p:txBody>
          <a:bodyPr>
            <a:spAutoFit/>
          </a:bodyPr>
          <a:lstStyle/>
          <a:p>
            <a:r>
              <a:rPr lang="ru-RU" b="1" dirty="0" smtClean="0">
                <a:solidFill>
                  <a:srgbClr val="002C58"/>
                </a:solidFill>
              </a:rPr>
              <a:t>Полностью водонепроницаемая </a:t>
            </a:r>
            <a:r>
              <a:rPr lang="ru-RU" b="1" dirty="0">
                <a:solidFill>
                  <a:srgbClr val="002C58"/>
                </a:solidFill>
              </a:rPr>
              <a:t>изоляция - абсорбция воды &lt;0,8%</a:t>
            </a:r>
          </a:p>
          <a:p>
            <a:endParaRPr lang="ru-RU" b="1" dirty="0">
              <a:solidFill>
                <a:srgbClr val="002C58"/>
              </a:solidFill>
            </a:endParaRPr>
          </a:p>
          <a:p>
            <a:r>
              <a:rPr lang="ru-RU" b="1" dirty="0">
                <a:solidFill>
                  <a:srgbClr val="002C58"/>
                </a:solidFill>
              </a:rPr>
              <a:t>Длительный срок службы с постоянными изоляционными свойствами</a:t>
            </a:r>
          </a:p>
          <a:p>
            <a:endParaRPr lang="ru-RU" b="1" dirty="0">
              <a:solidFill>
                <a:srgbClr val="002C58"/>
              </a:solidFill>
            </a:endParaRPr>
          </a:p>
          <a:p>
            <a:r>
              <a:rPr lang="ru-RU" b="1" dirty="0">
                <a:solidFill>
                  <a:srgbClr val="002C58"/>
                </a:solidFill>
              </a:rPr>
              <a:t>Более </a:t>
            </a:r>
            <a:r>
              <a:rPr lang="ru-RU" b="1" dirty="0" smtClean="0">
                <a:solidFill>
                  <a:srgbClr val="002C58"/>
                </a:solidFill>
              </a:rPr>
              <a:t>гибкая в сравнение</a:t>
            </a:r>
            <a:endParaRPr lang="ru-RU" b="1" dirty="0">
              <a:solidFill>
                <a:srgbClr val="002C58"/>
              </a:solidFill>
            </a:endParaRPr>
          </a:p>
          <a:p>
            <a:r>
              <a:rPr lang="ru-RU" b="1" dirty="0" smtClean="0">
                <a:solidFill>
                  <a:srgbClr val="002C58"/>
                </a:solidFill>
              </a:rPr>
              <a:t>С ППУ</a:t>
            </a:r>
            <a:endParaRPr lang="en-US" sz="2400" b="1" dirty="0" smtClean="0">
              <a:solidFill>
                <a:srgbClr val="002C58"/>
              </a:solidFill>
            </a:endParaRPr>
          </a:p>
          <a:p>
            <a:endParaRPr lang="en-US" b="1" dirty="0">
              <a:solidFill>
                <a:srgbClr val="002C58"/>
              </a:solidFill>
            </a:endParaRPr>
          </a:p>
          <a:p>
            <a:endParaRPr lang="ru-RU" sz="2400" b="1" dirty="0">
              <a:solidFill>
                <a:srgbClr val="002C58"/>
              </a:solidFill>
            </a:endParaRPr>
          </a:p>
          <a:p>
            <a:endParaRPr lang="ru-RU" sz="2400" b="1" dirty="0">
              <a:solidFill>
                <a:srgbClr val="002C58"/>
              </a:solidFill>
            </a:endParaRPr>
          </a:p>
          <a:p>
            <a:endParaRPr lang="en-US" sz="2800" b="1" dirty="0">
              <a:solidFill>
                <a:srgbClr val="002C58"/>
              </a:solidFill>
            </a:endParaRPr>
          </a:p>
          <a:p>
            <a:endParaRPr lang="ru-RU" sz="2800" b="1" dirty="0">
              <a:solidFill>
                <a:srgbClr val="002C58"/>
              </a:solidFill>
            </a:endParaRPr>
          </a:p>
        </p:txBody>
      </p:sp>
      <p:sp>
        <p:nvSpPr>
          <p:cNvPr id="6" name="Text Box 3"/>
          <p:cNvSpPr txBox="1">
            <a:spLocks noChangeArrowheads="1"/>
          </p:cNvSpPr>
          <p:nvPr/>
        </p:nvSpPr>
        <p:spPr bwMode="auto">
          <a:xfrm>
            <a:off x="-100013" y="404664"/>
            <a:ext cx="9396413" cy="584775"/>
          </a:xfrm>
          <a:prstGeom prst="rect">
            <a:avLst/>
          </a:prstGeom>
          <a:noFill/>
          <a:ln w="9525">
            <a:noFill/>
            <a:miter lim="800000"/>
            <a:headEnd/>
            <a:tailEnd/>
          </a:ln>
        </p:spPr>
        <p:txBody>
          <a:bodyPr>
            <a:spAutoFit/>
          </a:bodyPr>
          <a:lstStyle/>
          <a:p>
            <a:pPr algn="ctr"/>
            <a:r>
              <a:rPr lang="ru-RU" sz="3200" b="1" dirty="0" smtClean="0">
                <a:solidFill>
                  <a:srgbClr val="002C58"/>
                </a:solidFill>
              </a:rPr>
              <a:t>Изоляция из вспененного полиэтилена</a:t>
            </a:r>
            <a:endParaRPr lang="en-US" sz="3200" b="1" dirty="0">
              <a:solidFill>
                <a:srgbClr val="002C58"/>
              </a:solidFill>
            </a:endParaRPr>
          </a:p>
        </p:txBody>
      </p:sp>
    </p:spTree>
    <p:extLst>
      <p:ext uri="{BB962C8B-B14F-4D97-AF65-F5344CB8AC3E}">
        <p14:creationId xmlns:p14="http://schemas.microsoft.com/office/powerpoint/2010/main" val="39598590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3284984"/>
            <a:ext cx="7776219" cy="685800"/>
          </a:xfrm>
        </p:spPr>
        <p:txBody>
          <a:bodyPr/>
          <a:lstStyle/>
          <a:p>
            <a:r>
              <a:rPr lang="ru-RU" dirty="0" smtClean="0"/>
              <a:t>Надежные и безопасные сети для будущих поколений</a:t>
            </a:r>
            <a:endParaRPr lang="de-AT" dirty="0"/>
          </a:p>
        </p:txBody>
      </p:sp>
    </p:spTree>
    <p:extLst>
      <p:ext uri="{BB962C8B-B14F-4D97-AF65-F5344CB8AC3E}">
        <p14:creationId xmlns:p14="http://schemas.microsoft.com/office/powerpoint/2010/main" val="3284190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6013" y="1340768"/>
            <a:ext cx="66960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ChangeArrowheads="1"/>
          </p:cNvSpPr>
          <p:nvPr/>
        </p:nvSpPr>
        <p:spPr bwMode="auto">
          <a:xfrm>
            <a:off x="216548" y="549275"/>
            <a:ext cx="8782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ru-RU" sz="2800" b="1" dirty="0" smtClean="0"/>
              <a:t>Безопасные и надежные соединения </a:t>
            </a:r>
            <a:r>
              <a:rPr lang="de-DE" sz="2800" b="1" dirty="0" smtClean="0"/>
              <a:t>d16 </a:t>
            </a:r>
            <a:r>
              <a:rPr lang="de-DE" sz="2800" b="1" dirty="0"/>
              <a:t>– d225</a:t>
            </a:r>
          </a:p>
        </p:txBody>
      </p:sp>
      <p:sp>
        <p:nvSpPr>
          <p:cNvPr id="10244" name="Text Box 4"/>
          <p:cNvSpPr txBox="1">
            <a:spLocks noChangeArrowheads="1"/>
          </p:cNvSpPr>
          <p:nvPr/>
        </p:nvSpPr>
        <p:spPr bwMode="auto">
          <a:xfrm>
            <a:off x="3028950" y="3068638"/>
            <a:ext cx="26955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ru-RU" sz="1800" b="1" dirty="0" smtClean="0"/>
              <a:t>Гомогенная сварка</a:t>
            </a:r>
            <a:endParaRPr lang="de-DE" sz="1800" b="1" dirty="0"/>
          </a:p>
        </p:txBody>
      </p:sp>
      <p:sp>
        <p:nvSpPr>
          <p:cNvPr id="10245" name="Line 5"/>
          <p:cNvSpPr>
            <a:spLocks noChangeShapeType="1"/>
          </p:cNvSpPr>
          <p:nvPr/>
        </p:nvSpPr>
        <p:spPr bwMode="auto">
          <a:xfrm flipV="1">
            <a:off x="4498975" y="2349500"/>
            <a:ext cx="217488" cy="719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46" name="Text Box 6"/>
          <p:cNvSpPr txBox="1">
            <a:spLocks noChangeArrowheads="1"/>
          </p:cNvSpPr>
          <p:nvPr/>
        </p:nvSpPr>
        <p:spPr bwMode="auto">
          <a:xfrm>
            <a:off x="2775521" y="4042459"/>
            <a:ext cx="3309367"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ru-RU" sz="1800" b="1" dirty="0" smtClean="0"/>
              <a:t>Удобные компрессионные </a:t>
            </a:r>
          </a:p>
          <a:p>
            <a:pPr algn="ctr" eaLnBrk="1" hangingPunct="1"/>
            <a:r>
              <a:rPr lang="ru-RU" sz="1800" b="1" dirty="0" smtClean="0"/>
              <a:t>фитинги</a:t>
            </a:r>
            <a:endParaRPr lang="de-DE" sz="1800" b="1" dirty="0"/>
          </a:p>
        </p:txBody>
      </p:sp>
      <p:sp>
        <p:nvSpPr>
          <p:cNvPr id="10247" name="Line 7"/>
          <p:cNvSpPr>
            <a:spLocks noChangeShapeType="1"/>
          </p:cNvSpPr>
          <p:nvPr/>
        </p:nvSpPr>
        <p:spPr bwMode="auto">
          <a:xfrm flipH="1" flipV="1">
            <a:off x="3132138" y="2349500"/>
            <a:ext cx="1008062" cy="719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48" name="Text Box 9"/>
          <p:cNvSpPr txBox="1">
            <a:spLocks noChangeArrowheads="1"/>
          </p:cNvSpPr>
          <p:nvPr/>
        </p:nvSpPr>
        <p:spPr bwMode="auto">
          <a:xfrm>
            <a:off x="3111500" y="5392738"/>
            <a:ext cx="5721246"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ru-RU" sz="1800" b="1" dirty="0" smtClean="0"/>
              <a:t>Фланцевое соединение с адаптером под сварку</a:t>
            </a:r>
            <a:endParaRPr lang="en-GB" sz="1800" b="1" dirty="0"/>
          </a:p>
        </p:txBody>
      </p:sp>
      <p:sp>
        <p:nvSpPr>
          <p:cNvPr id="10249" name="Line 11"/>
          <p:cNvSpPr>
            <a:spLocks noChangeShapeType="1"/>
          </p:cNvSpPr>
          <p:nvPr/>
        </p:nvSpPr>
        <p:spPr bwMode="auto">
          <a:xfrm>
            <a:off x="6084888" y="4581525"/>
            <a:ext cx="574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0250" name="Picture 12" descr="GF flansch P101017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6013" y="4365625"/>
            <a:ext cx="1966912"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20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sz="quarter"/>
          </p:nvPr>
        </p:nvSpPr>
        <p:spPr/>
        <p:txBody>
          <a:bodyPr/>
          <a:lstStyle/>
          <a:p>
            <a:pPr eaLnBrk="1" hangingPunct="1"/>
            <a:r>
              <a:rPr lang="ru-RU" sz="3200" dirty="0" smtClean="0"/>
              <a:t>Электросварные фитинги </a:t>
            </a:r>
            <a:r>
              <a:rPr lang="de-DE" sz="3200" dirty="0" smtClean="0"/>
              <a:t>16 </a:t>
            </a:r>
            <a:r>
              <a:rPr lang="de-DE" sz="3200" dirty="0" smtClean="0"/>
              <a:t>– 110 (160)</a:t>
            </a:r>
            <a:endParaRPr lang="de-AT" sz="3200" dirty="0" smtClean="0"/>
          </a:p>
        </p:txBody>
      </p:sp>
      <p:pic>
        <p:nvPicPr>
          <p:cNvPr id="13315" name="Picture 3" descr="P972162"/>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a:xfrm>
            <a:off x="611188" y="1125538"/>
            <a:ext cx="3227387" cy="2170112"/>
          </a:xfrm>
          <a:noFill/>
        </p:spPr>
      </p:pic>
      <p:pic>
        <p:nvPicPr>
          <p:cNvPr id="13316" name="Picture 4" descr="P972161"/>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5364163" y="1125538"/>
            <a:ext cx="2206625" cy="2190750"/>
          </a:xfrm>
          <a:noFill/>
        </p:spPr>
      </p:pic>
      <p:pic>
        <p:nvPicPr>
          <p:cNvPr id="13317" name="Picture 5" descr="P982257"/>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611188" y="3429000"/>
            <a:ext cx="3227387" cy="2189163"/>
          </a:xfrm>
          <a:noFill/>
        </p:spPr>
      </p:pic>
      <p:pic>
        <p:nvPicPr>
          <p:cNvPr id="13318" name="Picture 6" descr="P972095"/>
          <p:cNvPicPr>
            <a:picLocks noGrp="1" noChangeAspect="1" noChangeArrowheads="1"/>
          </p:cNvPicPr>
          <p:nvPr>
            <p:ph sz="quarter" idx="4"/>
          </p:nvPr>
        </p:nvPicPr>
        <p:blipFill>
          <a:blip r:embed="rId6">
            <a:extLst>
              <a:ext uri="{28A0092B-C50C-407E-A947-70E740481C1C}">
                <a14:useLocalDpi xmlns:a14="http://schemas.microsoft.com/office/drawing/2010/main"/>
              </a:ext>
            </a:extLst>
          </a:blip>
          <a:srcRect/>
          <a:stretch>
            <a:fillRect/>
          </a:stretch>
        </p:blipFill>
        <p:spPr>
          <a:xfrm>
            <a:off x="4356100" y="3429000"/>
            <a:ext cx="3249613" cy="2157413"/>
          </a:xfrm>
          <a:noFill/>
        </p:spPr>
      </p:pic>
      <p:sp>
        <p:nvSpPr>
          <p:cNvPr id="13319" name="Text Box 7"/>
          <p:cNvSpPr txBox="1">
            <a:spLocks noChangeArrowheads="1"/>
          </p:cNvSpPr>
          <p:nvPr/>
        </p:nvSpPr>
        <p:spPr bwMode="auto">
          <a:xfrm>
            <a:off x="250825" y="5373688"/>
            <a:ext cx="13017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de-DE" sz="2400"/>
              <a:t>GF-M50</a:t>
            </a:r>
            <a:endParaRPr lang="de-AT" sz="2400"/>
          </a:p>
        </p:txBody>
      </p:sp>
      <p:sp>
        <p:nvSpPr>
          <p:cNvPr id="13320" name="Text Box 8"/>
          <p:cNvSpPr txBox="1">
            <a:spLocks noChangeArrowheads="1"/>
          </p:cNvSpPr>
          <p:nvPr/>
        </p:nvSpPr>
        <p:spPr bwMode="auto">
          <a:xfrm>
            <a:off x="250825" y="2781300"/>
            <a:ext cx="123348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de-DE" sz="2400"/>
              <a:t>GF-T50</a:t>
            </a:r>
            <a:endParaRPr lang="de-AT" sz="2400"/>
          </a:p>
        </p:txBody>
      </p:sp>
      <p:sp>
        <p:nvSpPr>
          <p:cNvPr id="13321" name="Text Box 9"/>
          <p:cNvSpPr txBox="1">
            <a:spLocks noChangeArrowheads="1"/>
          </p:cNvSpPr>
          <p:nvPr/>
        </p:nvSpPr>
        <p:spPr bwMode="auto">
          <a:xfrm>
            <a:off x="4140200" y="2708275"/>
            <a:ext cx="17589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de-DE" sz="2400" dirty="0"/>
              <a:t>GF-W50/90</a:t>
            </a:r>
            <a:endParaRPr lang="de-AT" sz="2400" dirty="0"/>
          </a:p>
        </p:txBody>
      </p:sp>
      <p:sp>
        <p:nvSpPr>
          <p:cNvPr id="13322" name="Text Box 10"/>
          <p:cNvSpPr txBox="1">
            <a:spLocks noChangeArrowheads="1"/>
          </p:cNvSpPr>
          <p:nvPr/>
        </p:nvSpPr>
        <p:spPr bwMode="auto">
          <a:xfrm>
            <a:off x="4211638" y="5445125"/>
            <a:ext cx="2116137"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de-DE" sz="2400"/>
              <a:t>GF-RED90/63</a:t>
            </a:r>
            <a:endParaRPr lang="de-AT" sz="2400"/>
          </a:p>
        </p:txBody>
      </p:sp>
    </p:spTree>
    <p:extLst>
      <p:ext uri="{BB962C8B-B14F-4D97-AF65-F5344CB8AC3E}">
        <p14:creationId xmlns:p14="http://schemas.microsoft.com/office/powerpoint/2010/main" val="15523743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1520" y="0"/>
            <a:ext cx="8229600" cy="1143000"/>
          </a:xfrm>
        </p:spPr>
        <p:txBody>
          <a:bodyPr/>
          <a:lstStyle/>
          <a:p>
            <a:r>
              <a:rPr lang="en-US" sz="3600" dirty="0" smtClean="0">
                <a:solidFill>
                  <a:srgbClr val="002952"/>
                </a:solidFill>
              </a:rPr>
              <a:t>	</a:t>
            </a:r>
            <a:r>
              <a:rPr lang="ru-RU" sz="3600" b="1" dirty="0" smtClean="0">
                <a:solidFill>
                  <a:srgbClr val="002952"/>
                </a:solidFill>
              </a:rPr>
              <a:t>Надежность и универсальность</a:t>
            </a:r>
            <a:endParaRPr lang="ru-RU" sz="3600" b="1" dirty="0" smtClean="0">
              <a:solidFill>
                <a:srgbClr val="002952"/>
              </a:solidFill>
            </a:endParaRPr>
          </a:p>
        </p:txBody>
      </p:sp>
      <p:sp>
        <p:nvSpPr>
          <p:cNvPr id="24579" name="Rectangle 1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pic>
        <p:nvPicPr>
          <p:cNvPr id="24584" name="Picture 12"/>
          <p:cNvPicPr>
            <a:picLocks noChangeAspect="1" noChangeArrowheads="1"/>
          </p:cNvPicPr>
          <p:nvPr/>
        </p:nvPicPr>
        <p:blipFill>
          <a:blip r:embed="rId2" cstate="print"/>
          <a:srcRect/>
          <a:stretch>
            <a:fillRect/>
          </a:stretch>
        </p:blipFill>
        <p:spPr bwMode="auto">
          <a:xfrm>
            <a:off x="2913062" y="1988839"/>
            <a:ext cx="3317875" cy="1368425"/>
          </a:xfrm>
          <a:prstGeom prst="rect">
            <a:avLst/>
          </a:prstGeom>
          <a:noFill/>
          <a:ln w="9525">
            <a:noFill/>
            <a:miter lim="800000"/>
            <a:headEnd/>
            <a:tailEnd/>
          </a:ln>
        </p:spPr>
      </p:pic>
      <p:pic>
        <p:nvPicPr>
          <p:cNvPr id="24585" name="Picture 13"/>
          <p:cNvPicPr>
            <a:picLocks noChangeAspect="1" noChangeArrowheads="1"/>
          </p:cNvPicPr>
          <p:nvPr/>
        </p:nvPicPr>
        <p:blipFill>
          <a:blip r:embed="rId3" cstate="print"/>
          <a:srcRect/>
          <a:stretch>
            <a:fillRect/>
          </a:stretch>
        </p:blipFill>
        <p:spPr bwMode="auto">
          <a:xfrm>
            <a:off x="4557910" y="3717032"/>
            <a:ext cx="2082800" cy="1655763"/>
          </a:xfrm>
          <a:prstGeom prst="rect">
            <a:avLst/>
          </a:prstGeom>
          <a:noFill/>
          <a:ln w="9525">
            <a:noFill/>
            <a:miter lim="800000"/>
            <a:headEnd/>
            <a:tailEnd/>
          </a:ln>
        </p:spPr>
      </p:pic>
      <p:sp>
        <p:nvSpPr>
          <p:cNvPr id="12" name="Text Box 3"/>
          <p:cNvSpPr txBox="1">
            <a:spLocks noChangeArrowheads="1"/>
          </p:cNvSpPr>
          <p:nvPr/>
        </p:nvSpPr>
        <p:spPr bwMode="auto">
          <a:xfrm>
            <a:off x="-1" y="1085948"/>
            <a:ext cx="9396413" cy="523220"/>
          </a:xfrm>
          <a:prstGeom prst="rect">
            <a:avLst/>
          </a:prstGeom>
          <a:noFill/>
          <a:ln w="9525">
            <a:noFill/>
            <a:miter lim="800000"/>
            <a:headEnd/>
            <a:tailEnd/>
          </a:ln>
        </p:spPr>
        <p:txBody>
          <a:bodyPr>
            <a:spAutoFit/>
          </a:bodyPr>
          <a:lstStyle/>
          <a:p>
            <a:pPr algn="ctr"/>
            <a:r>
              <a:rPr lang="ru-RU" sz="2800" b="1" dirty="0" smtClean="0">
                <a:solidFill>
                  <a:srgbClr val="002C58"/>
                </a:solidFill>
              </a:rPr>
              <a:t>Соединение </a:t>
            </a:r>
            <a:r>
              <a:rPr lang="ru-RU" sz="2800" b="1" dirty="0" err="1" smtClean="0">
                <a:solidFill>
                  <a:srgbClr val="002C58"/>
                </a:solidFill>
              </a:rPr>
              <a:t>полибутена</a:t>
            </a:r>
            <a:r>
              <a:rPr lang="ru-RU" sz="2800" b="1" dirty="0" smtClean="0">
                <a:solidFill>
                  <a:srgbClr val="002C58"/>
                </a:solidFill>
              </a:rPr>
              <a:t> со сталью</a:t>
            </a:r>
            <a:endParaRPr lang="en-US" sz="2800" b="1" dirty="0">
              <a:solidFill>
                <a:srgbClr val="002C58"/>
              </a:solidFill>
            </a:endParaRPr>
          </a:p>
        </p:txBody>
      </p:sp>
      <p:pic>
        <p:nvPicPr>
          <p:cNvPr id="7" name="Picture 4" descr="Querschnitt BCA-5"/>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1691680" y="3731016"/>
            <a:ext cx="2646695" cy="1712527"/>
          </a:xfrm>
        </p:spPr>
      </p:pic>
      <p:sp>
        <p:nvSpPr>
          <p:cNvPr id="8" name="Rectangle 3"/>
          <p:cNvSpPr txBox="1">
            <a:spLocks noChangeArrowheads="1"/>
          </p:cNvSpPr>
          <p:nvPr/>
        </p:nvSpPr>
        <p:spPr bwMode="auto">
          <a:xfrm>
            <a:off x="1258888" y="5661248"/>
            <a:ext cx="6192837" cy="72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rgbClr val="002060"/>
                </a:solidFill>
                <a:latin typeface="+mn-lt"/>
                <a:ea typeface="+mn-ea"/>
                <a:cs typeface="+mn-cs"/>
              </a:defRPr>
            </a:lvl1pPr>
            <a:lvl2pPr marL="742950" indent="-285750" algn="l" rtl="0" fontAlgn="base">
              <a:spcBef>
                <a:spcPct val="20000"/>
              </a:spcBef>
              <a:spcAft>
                <a:spcPct val="0"/>
              </a:spcAft>
              <a:buChar char="–"/>
              <a:defRPr sz="2400">
                <a:solidFill>
                  <a:srgbClr val="002060"/>
                </a:solidFill>
                <a:latin typeface="+mn-lt"/>
              </a:defRPr>
            </a:lvl2pPr>
            <a:lvl3pPr marL="1143000" indent="-228600" algn="l" rtl="0" fontAlgn="base">
              <a:spcBef>
                <a:spcPct val="20000"/>
              </a:spcBef>
              <a:spcAft>
                <a:spcPct val="0"/>
              </a:spcAft>
              <a:buChar char="•"/>
              <a:defRPr sz="2000">
                <a:solidFill>
                  <a:srgbClr val="002060"/>
                </a:solidFill>
                <a:latin typeface="+mn-lt"/>
              </a:defRPr>
            </a:lvl3pPr>
            <a:lvl4pPr marL="1600200" indent="-228600" algn="l" rtl="0" fontAlgn="base">
              <a:spcBef>
                <a:spcPct val="20000"/>
              </a:spcBef>
              <a:spcAft>
                <a:spcPct val="0"/>
              </a:spcAft>
              <a:buChar char="–"/>
              <a:defRPr sz="1800">
                <a:solidFill>
                  <a:srgbClr val="002060"/>
                </a:solidFill>
                <a:latin typeface="+mn-lt"/>
              </a:defRPr>
            </a:lvl4pPr>
            <a:lvl5pPr marL="2057400" indent="-228600" algn="l" rtl="0" fontAlgn="base">
              <a:spcBef>
                <a:spcPct val="20000"/>
              </a:spcBef>
              <a:spcAft>
                <a:spcPct val="0"/>
              </a:spcAft>
              <a:buChar char="»"/>
              <a:defRPr sz="1800">
                <a:solidFill>
                  <a:srgbClr val="002060"/>
                </a:solidFill>
                <a:latin typeface="+mn-lt"/>
              </a:defRPr>
            </a:lvl5pPr>
            <a:lvl6pPr marL="2514600" indent="-228600" algn="l" rtl="0" fontAlgn="base">
              <a:spcBef>
                <a:spcPct val="20000"/>
              </a:spcBef>
              <a:spcAft>
                <a:spcPct val="0"/>
              </a:spcAft>
              <a:buChar char="»"/>
              <a:defRPr sz="1800">
                <a:solidFill>
                  <a:schemeClr val="bg2"/>
                </a:solidFill>
                <a:latin typeface="+mn-lt"/>
              </a:defRPr>
            </a:lvl6pPr>
            <a:lvl7pPr marL="2971800" indent="-228600" algn="l" rtl="0" fontAlgn="base">
              <a:spcBef>
                <a:spcPct val="20000"/>
              </a:spcBef>
              <a:spcAft>
                <a:spcPct val="0"/>
              </a:spcAft>
              <a:buChar char="»"/>
              <a:defRPr sz="1800">
                <a:solidFill>
                  <a:schemeClr val="bg2"/>
                </a:solidFill>
                <a:latin typeface="+mn-lt"/>
              </a:defRPr>
            </a:lvl7pPr>
            <a:lvl8pPr marL="3429000" indent="-228600" algn="l" rtl="0" fontAlgn="base">
              <a:spcBef>
                <a:spcPct val="20000"/>
              </a:spcBef>
              <a:spcAft>
                <a:spcPct val="0"/>
              </a:spcAft>
              <a:buChar char="»"/>
              <a:defRPr sz="1800">
                <a:solidFill>
                  <a:schemeClr val="bg2"/>
                </a:solidFill>
                <a:latin typeface="+mn-lt"/>
              </a:defRPr>
            </a:lvl8pPr>
            <a:lvl9pPr marL="3886200" indent="-228600" algn="l" rtl="0" fontAlgn="base">
              <a:spcBef>
                <a:spcPct val="20000"/>
              </a:spcBef>
              <a:spcAft>
                <a:spcPct val="0"/>
              </a:spcAft>
              <a:buChar char="»"/>
              <a:defRPr sz="1800">
                <a:solidFill>
                  <a:schemeClr val="bg2"/>
                </a:solidFill>
                <a:latin typeface="+mn-lt"/>
              </a:defRPr>
            </a:lvl9pPr>
          </a:lstStyle>
          <a:p>
            <a:pPr algn="ctr">
              <a:buFontTx/>
              <a:buNone/>
            </a:pPr>
            <a:r>
              <a:rPr lang="ru-RU" sz="1800" b="1" kern="0" dirty="0"/>
              <a:t>PB </a:t>
            </a:r>
            <a:r>
              <a:rPr lang="ru-RU" sz="1800" b="1" kern="0" dirty="0" smtClean="0"/>
              <a:t>обеспечивает надежность соединений </a:t>
            </a:r>
            <a:r>
              <a:rPr lang="ru-RU" sz="1800" b="1" kern="0" dirty="0"/>
              <a:t>с помощью компрессионных фитингов </a:t>
            </a:r>
            <a:r>
              <a:rPr lang="ru-RU" sz="1800" b="1" kern="0" dirty="0" smtClean="0"/>
              <a:t>за счет высокой </a:t>
            </a:r>
            <a:r>
              <a:rPr lang="ru-RU" sz="1800" b="1" kern="0" dirty="0"/>
              <a:t>стойкости к ползучести и дополнительной длинной обжимной зоны</a:t>
            </a:r>
            <a:endParaRPr lang="de-DE" sz="1800" b="1" kern="0" dirty="0" smtClean="0"/>
          </a:p>
        </p:txBody>
      </p:sp>
    </p:spTree>
    <p:extLst>
      <p:ext uri="{BB962C8B-B14F-4D97-AF65-F5344CB8AC3E}">
        <p14:creationId xmlns:p14="http://schemas.microsoft.com/office/powerpoint/2010/main" val="341954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ppt_x</p:attrName>
                                        </p:attrNameLst>
                                      </p:cBhvr>
                                      <p:tavLst>
                                        <p:tav tm="0">
                                          <p:val>
                                            <p:strVal val="#ppt_x-.2"/>
                                          </p:val>
                                        </p:tav>
                                        <p:tav tm="100000">
                                          <p:val>
                                            <p:strVal val="#ppt_x"/>
                                          </p:val>
                                        </p:tav>
                                      </p:tavLst>
                                    </p:anim>
                                    <p:anim calcmode="lin" valueType="num">
                                      <p:cBhvr>
                                        <p:cTn id="8" dur="1000" fill="hold"/>
                                        <p:tgtEl>
                                          <p:spTgt spid="245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ru-RU" dirty="0" smtClean="0"/>
              <a:t>Лучшие характеристики </a:t>
            </a:r>
            <a:r>
              <a:rPr lang="ru-RU" dirty="0" err="1" smtClean="0"/>
              <a:t>ползучисти</a:t>
            </a:r>
            <a:r>
              <a:rPr lang="ru-RU" dirty="0" smtClean="0"/>
              <a:t> </a:t>
            </a:r>
            <a:r>
              <a:rPr lang="en-US" dirty="0" smtClean="0"/>
              <a:t>PB</a:t>
            </a:r>
            <a:r>
              <a:rPr lang="ru-RU" dirty="0" smtClean="0"/>
              <a:t> при работе в обжимных фитингах</a:t>
            </a:r>
            <a:endParaRPr lang="de-AT" dirty="0" smtClean="0"/>
          </a:p>
        </p:txBody>
      </p:sp>
      <p:pic>
        <p:nvPicPr>
          <p:cNvPr id="20483" name="Picture 3"/>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457200" y="1412875"/>
            <a:ext cx="8229600" cy="4525963"/>
          </a:xfrm>
        </p:spPr>
      </p:pic>
    </p:spTree>
    <p:extLst>
      <p:ext uri="{BB962C8B-B14F-4D97-AF65-F5344CB8AC3E}">
        <p14:creationId xmlns:p14="http://schemas.microsoft.com/office/powerpoint/2010/main" val="1420377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txBox="1">
            <a:spLocks/>
          </p:cNvSpPr>
          <p:nvPr/>
        </p:nvSpPr>
        <p:spPr bwMode="auto">
          <a:xfrm>
            <a:off x="685800" y="2130425"/>
            <a:ext cx="7772400" cy="1470025"/>
          </a:xfrm>
          <a:prstGeom prst="rect">
            <a:avLst/>
          </a:prstGeom>
          <a:noFill/>
          <a:ln w="9525">
            <a:noFill/>
            <a:miter lim="800000"/>
            <a:headEnd/>
            <a:tailEnd/>
          </a:ln>
        </p:spPr>
        <p:txBody>
          <a:bodyPr anchor="ctr"/>
          <a:lstStyle/>
          <a:p>
            <a:pPr algn="ctr" eaLnBrk="0" hangingPunct="0">
              <a:defRPr/>
            </a:pPr>
            <a:r>
              <a:rPr lang="ru-RU" sz="3200" b="1" kern="0" dirty="0" smtClean="0">
                <a:solidFill>
                  <a:srgbClr val="002060"/>
                </a:solidFill>
                <a:latin typeface="+mj-lt"/>
                <a:ea typeface="+mj-ea"/>
                <a:cs typeface="+mj-cs"/>
              </a:rPr>
              <a:t>С какими проблемами Вы обычно сталкиваетесь на сетях централизованного отопления?</a:t>
            </a:r>
            <a:endParaRPr lang="en-GB" sz="3200" b="1" kern="0" dirty="0">
              <a:solidFill>
                <a:srgbClr val="002060"/>
              </a:solidFill>
              <a:latin typeface="+mj-lt"/>
              <a:ea typeface="+mj-ea"/>
              <a:cs typeface="+mj-cs"/>
            </a:endParaRPr>
          </a:p>
        </p:txBody>
      </p:sp>
    </p:spTree>
    <p:extLst>
      <p:ext uri="{BB962C8B-B14F-4D97-AF65-F5344CB8AC3E}">
        <p14:creationId xmlns:p14="http://schemas.microsoft.com/office/powerpoint/2010/main" val="219486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sz="quarter"/>
          </p:nvPr>
        </p:nvSpPr>
        <p:spPr>
          <a:xfrm>
            <a:off x="1595573" y="332656"/>
            <a:ext cx="6000763" cy="1143000"/>
          </a:xfrm>
        </p:spPr>
        <p:txBody>
          <a:bodyPr/>
          <a:lstStyle/>
          <a:p>
            <a:pPr eaLnBrk="1" hangingPunct="1"/>
            <a:r>
              <a:rPr lang="ru-RU" sz="3600" b="1" dirty="0" smtClean="0"/>
              <a:t>Изоляция соединений: прямые и тройниковые элементы</a:t>
            </a:r>
            <a:endParaRPr lang="de-DE" sz="3600" b="1" dirty="0" smtClean="0"/>
          </a:p>
        </p:txBody>
      </p:sp>
      <p:pic>
        <p:nvPicPr>
          <p:cNvPr id="8" name="Afbeelding 6" descr="P1050738.JPG"/>
          <p:cNvPicPr>
            <a:picLocks noChangeAspect="1"/>
          </p:cNvPicPr>
          <p:nvPr/>
        </p:nvPicPr>
        <p:blipFill>
          <a:blip r:embed="rId2" cstate="email">
            <a:extLst>
              <a:ext uri="{28A0092B-C50C-407E-A947-70E740481C1C}">
                <a14:useLocalDpi xmlns:a14="http://schemas.microsoft.com/office/drawing/2010/main"/>
              </a:ext>
            </a:extLst>
          </a:blip>
          <a:srcRect t="24138"/>
          <a:stretch>
            <a:fillRect/>
          </a:stretch>
        </p:blipFill>
        <p:spPr bwMode="auto">
          <a:xfrm>
            <a:off x="1547664" y="2060848"/>
            <a:ext cx="3106738" cy="3143250"/>
          </a:xfrm>
          <a:prstGeom prst="rect">
            <a:avLst/>
          </a:prstGeom>
          <a:noFill/>
          <a:ln w="9525">
            <a:noFill/>
            <a:miter lim="800000"/>
            <a:headEnd/>
            <a:tailEnd/>
          </a:ln>
        </p:spPr>
      </p:pic>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7253" y="3356992"/>
            <a:ext cx="3888432" cy="1235190"/>
          </a:xfrm>
          <a:prstGeom prst="rect">
            <a:avLst/>
          </a:prstGeom>
        </p:spPr>
      </p:pic>
    </p:spTree>
    <p:extLst>
      <p:ext uri="{BB962C8B-B14F-4D97-AF65-F5344CB8AC3E}">
        <p14:creationId xmlns:p14="http://schemas.microsoft.com/office/powerpoint/2010/main" val="73480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457200" y="393700"/>
            <a:ext cx="8229600" cy="1023938"/>
          </a:xfrm>
        </p:spPr>
        <p:txBody>
          <a:bodyPr/>
          <a:lstStyle/>
          <a:p>
            <a:r>
              <a:rPr lang="en-US" dirty="0" err="1" smtClean="0">
                <a:solidFill>
                  <a:schemeClr val="tx1"/>
                </a:solidFill>
              </a:rPr>
              <a:t>FlexaLink</a:t>
            </a:r>
            <a:r>
              <a:rPr lang="en-US" dirty="0" smtClean="0">
                <a:solidFill>
                  <a:schemeClr val="tx1"/>
                </a:solidFill>
              </a:rPr>
              <a:t> </a:t>
            </a:r>
            <a:r>
              <a:rPr lang="ru-RU" dirty="0" smtClean="0">
                <a:solidFill>
                  <a:schemeClr val="tx1"/>
                </a:solidFill>
              </a:rPr>
              <a:t>гибкое решение для подключения зданий</a:t>
            </a:r>
            <a:endParaRPr lang="nl-NL" dirty="0" smtClean="0">
              <a:solidFill>
                <a:schemeClr val="tx1"/>
              </a:solidFill>
            </a:endParaRPr>
          </a:p>
        </p:txBody>
      </p:sp>
      <p:pic>
        <p:nvPicPr>
          <p:cNvPr id="20483" name="Afbeelding 3" descr="TY-090 090 090 DETAIL 00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2275" y="1282700"/>
            <a:ext cx="5897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oelichting met afgeronde rechthoek 4"/>
          <p:cNvSpPr/>
          <p:nvPr/>
        </p:nvSpPr>
        <p:spPr>
          <a:xfrm>
            <a:off x="1692275" y="3501008"/>
            <a:ext cx="1366838" cy="720080"/>
          </a:xfrm>
          <a:prstGeom prst="wedgeRoundRectCallout">
            <a:avLst>
              <a:gd name="adj1" fmla="val 195478"/>
              <a:gd name="adj2" fmla="val 12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Main pipe</a:t>
            </a:r>
            <a:endParaRPr lang="nl-NL" dirty="0">
              <a:solidFill>
                <a:schemeClr val="tx1"/>
              </a:solidFill>
            </a:endParaRPr>
          </a:p>
        </p:txBody>
      </p:sp>
      <p:sp>
        <p:nvSpPr>
          <p:cNvPr id="6" name="Toelichting met afgeronde rechthoek 5"/>
          <p:cNvSpPr/>
          <p:nvPr/>
        </p:nvSpPr>
        <p:spPr>
          <a:xfrm>
            <a:off x="5348862" y="2054507"/>
            <a:ext cx="2071687" cy="703263"/>
          </a:xfrm>
          <a:prstGeom prst="wedgeRoundRectCallout">
            <a:avLst>
              <a:gd name="adj1" fmla="val -72140"/>
              <a:gd name="adj2" fmla="val 15713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a:p>
            <a:pPr algn="ctr">
              <a:defRPr/>
            </a:pPr>
            <a:r>
              <a:rPr lang="en-US" dirty="0">
                <a:solidFill>
                  <a:schemeClr val="tx1"/>
                </a:solidFill>
              </a:rPr>
              <a:t>House connection</a:t>
            </a:r>
          </a:p>
          <a:p>
            <a:pPr algn="ctr">
              <a:defRPr/>
            </a:pPr>
            <a:endParaRPr lang="nl-NL" dirty="0"/>
          </a:p>
        </p:txBody>
      </p:sp>
      <p:cxnSp>
        <p:nvCxnSpPr>
          <p:cNvPr id="8" name="Rechte verbindingslijn met pijl 7"/>
          <p:cNvCxnSpPr/>
          <p:nvPr/>
        </p:nvCxnSpPr>
        <p:spPr>
          <a:xfrm>
            <a:off x="4929188" y="4071938"/>
            <a:ext cx="1857375" cy="9286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hthoek 8"/>
          <p:cNvSpPr/>
          <p:nvPr/>
        </p:nvSpPr>
        <p:spPr>
          <a:xfrm rot="1627619">
            <a:off x="5441950" y="4630738"/>
            <a:ext cx="928688" cy="285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 </a:t>
            </a:r>
            <a:r>
              <a:rPr lang="en-US" dirty="0" err="1">
                <a:solidFill>
                  <a:schemeClr val="tx1"/>
                </a:solidFill>
              </a:rPr>
              <a:t>mtr</a:t>
            </a:r>
            <a:endParaRPr lang="nl-NL" dirty="0">
              <a:solidFill>
                <a:schemeClr val="tx1"/>
              </a:solidFill>
            </a:endParaRPr>
          </a:p>
        </p:txBody>
      </p:sp>
      <p:sp>
        <p:nvSpPr>
          <p:cNvPr id="11" name="Rechthoek 10"/>
          <p:cNvSpPr/>
          <p:nvPr/>
        </p:nvSpPr>
        <p:spPr>
          <a:xfrm rot="1327231">
            <a:off x="2805113" y="2308225"/>
            <a:ext cx="928687" cy="285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 </a:t>
            </a:r>
            <a:r>
              <a:rPr lang="en-US" dirty="0" err="1">
                <a:solidFill>
                  <a:schemeClr val="tx1"/>
                </a:solidFill>
              </a:rPr>
              <a:t>mtr</a:t>
            </a:r>
            <a:endParaRPr lang="nl-NL" dirty="0">
              <a:solidFill>
                <a:schemeClr val="tx1"/>
              </a:solidFill>
            </a:endParaRPr>
          </a:p>
        </p:txBody>
      </p:sp>
      <p:cxnSp>
        <p:nvCxnSpPr>
          <p:cNvPr id="12" name="Rechte verbindingslijn met pijl 11"/>
          <p:cNvCxnSpPr>
            <a:stCxn id="11" idx="2"/>
          </p:cNvCxnSpPr>
          <p:nvPr/>
        </p:nvCxnSpPr>
        <p:spPr>
          <a:xfrm rot="16200000" flipH="1">
            <a:off x="3685382" y="2113756"/>
            <a:ext cx="703262" cy="1641475"/>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052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Grafik 1"/>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b="32536"/>
          <a:stretch/>
        </p:blipFill>
        <p:spPr bwMode="auto">
          <a:xfrm>
            <a:off x="179512" y="3627240"/>
            <a:ext cx="4752528" cy="240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 descr="09-09-09 026.jpg"/>
          <p:cNvPicPr>
            <a:picLocks noGrp="1" noChangeAspect="1"/>
          </p:cNvPicPr>
          <p:nvPr isPhoto="1"/>
        </p:nvPicPr>
        <p:blipFill>
          <a:blip r:embed="rId5" cstate="email">
            <a:extLst>
              <a:ext uri="{28A0092B-C50C-407E-A947-70E740481C1C}">
                <a14:useLocalDpi xmlns:a14="http://schemas.microsoft.com/office/drawing/2010/main"/>
              </a:ext>
            </a:extLst>
          </a:blip>
          <a:srcRect/>
          <a:stretch>
            <a:fillRect/>
          </a:stretch>
        </p:blipFill>
        <p:spPr bwMode="auto">
          <a:xfrm>
            <a:off x="4283968" y="1146970"/>
            <a:ext cx="4135335" cy="310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375931" y="1146970"/>
            <a:ext cx="3826556" cy="2308324"/>
          </a:xfrm>
          <a:prstGeom prst="rect">
            <a:avLst/>
          </a:prstGeom>
        </p:spPr>
        <p:txBody>
          <a:bodyPr wrap="square">
            <a:spAutoFit/>
          </a:bodyPr>
          <a:lstStyle/>
          <a:p>
            <a:r>
              <a:rPr lang="nl-NL" dirty="0"/>
              <a:t>Eneco Heating</a:t>
            </a:r>
          </a:p>
          <a:p>
            <a:pPr lvl="1"/>
            <a:r>
              <a:rPr lang="nl-NL" dirty="0"/>
              <a:t>2010-2013 </a:t>
            </a:r>
            <a:r>
              <a:rPr lang="nl-NL" dirty="0"/>
              <a:t> </a:t>
            </a:r>
            <a:endParaRPr lang="ru-RU" dirty="0"/>
          </a:p>
          <a:p>
            <a:pPr lvl="1"/>
            <a:endParaRPr lang="ru-RU" dirty="0" smtClean="0"/>
          </a:p>
          <a:p>
            <a:pPr lvl="1"/>
            <a:r>
              <a:rPr lang="nl-NL" dirty="0" smtClean="0"/>
              <a:t>District </a:t>
            </a:r>
            <a:r>
              <a:rPr lang="nl-NL" dirty="0"/>
              <a:t>Heating Purmerend</a:t>
            </a:r>
          </a:p>
          <a:p>
            <a:pPr lvl="1"/>
            <a:r>
              <a:rPr lang="nl-NL" dirty="0" smtClean="0"/>
              <a:t>2010-2013</a:t>
            </a:r>
            <a:endParaRPr lang="nl-NL" dirty="0"/>
          </a:p>
        </p:txBody>
      </p:sp>
      <p:sp>
        <p:nvSpPr>
          <p:cNvPr id="4" name="Titel 3"/>
          <p:cNvSpPr>
            <a:spLocks noGrp="1"/>
          </p:cNvSpPr>
          <p:nvPr>
            <p:ph type="title"/>
          </p:nvPr>
        </p:nvSpPr>
        <p:spPr/>
        <p:txBody>
          <a:bodyPr/>
          <a:lstStyle/>
          <a:p>
            <a:r>
              <a:rPr lang="ru-RU" dirty="0" smtClean="0"/>
              <a:t>Реновация с </a:t>
            </a:r>
            <a:r>
              <a:rPr lang="de-AT" dirty="0" err="1" smtClean="0"/>
              <a:t>FlexaLink</a:t>
            </a:r>
            <a:endParaRPr lang="de-AT" dirty="0"/>
          </a:p>
        </p:txBody>
      </p:sp>
    </p:spTree>
    <p:extLst>
      <p:ext uri="{BB962C8B-B14F-4D97-AF65-F5344CB8AC3E}">
        <p14:creationId xmlns:p14="http://schemas.microsoft.com/office/powerpoint/2010/main" val="3680990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57200" y="214313"/>
            <a:ext cx="8229600" cy="774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de-AT" sz="2800" b="1" dirty="0" smtClean="0">
                <a:solidFill>
                  <a:srgbClr val="002060"/>
                </a:solidFill>
                <a:latin typeface="Calibri" pitchFamily="34" charset="0"/>
              </a:rPr>
              <a:t>Warmtenet Hengelo, „Berflo-Es </a:t>
            </a:r>
            <a:r>
              <a:rPr lang="de-AT" sz="2800" b="1" dirty="0">
                <a:solidFill>
                  <a:srgbClr val="002060"/>
                </a:solidFill>
                <a:latin typeface="Calibri" pitchFamily="34" charset="0"/>
              </a:rPr>
              <a:t>fase </a:t>
            </a:r>
            <a:r>
              <a:rPr lang="de-AT" sz="2800" b="1" dirty="0" smtClean="0">
                <a:solidFill>
                  <a:srgbClr val="002060"/>
                </a:solidFill>
                <a:latin typeface="Calibri" pitchFamily="34" charset="0"/>
              </a:rPr>
              <a:t>2“</a:t>
            </a:r>
          </a:p>
        </p:txBody>
      </p:sp>
      <p:pic>
        <p:nvPicPr>
          <p:cNvPr id="85606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15434" y="863303"/>
            <a:ext cx="1871366"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Markus Thuernbeck\Desktop\Berflo-Es fase 2 in Hengelo\P32900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1196752"/>
            <a:ext cx="3903199" cy="29272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Markus Thuernbeck\Desktop\Berflo-Es fase 2 in Hengelo\P32900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30212" y="2715766"/>
            <a:ext cx="3456588" cy="25922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ieren 8"/>
          <p:cNvGrpSpPr/>
          <p:nvPr/>
        </p:nvGrpSpPr>
        <p:grpSpPr>
          <a:xfrm>
            <a:off x="654547" y="4221088"/>
            <a:ext cx="2214578" cy="351000"/>
            <a:chOff x="0" y="110249"/>
            <a:chExt cx="2214578" cy="351000"/>
          </a:xfrm>
          <a:scene3d>
            <a:camera prst="orthographicFront"/>
            <a:lightRig rig="flat" dir="t"/>
          </a:scene3d>
        </p:grpSpPr>
        <p:sp>
          <p:nvSpPr>
            <p:cNvPr id="10" name="Abgerundetes Rechteck 9"/>
            <p:cNvSpPr/>
            <p:nvPr/>
          </p:nvSpPr>
          <p:spPr>
            <a:xfrm>
              <a:off x="0" y="110249"/>
              <a:ext cx="2214578" cy="351000"/>
            </a:xfrm>
            <a:prstGeom prst="roundRect">
              <a:avLst/>
            </a:prstGeom>
            <a:solidFill>
              <a:srgbClr val="FF0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Abgerundetes Rechteck 4"/>
            <p:cNvSpPr/>
            <p:nvPr/>
          </p:nvSpPr>
          <p:spPr>
            <a:xfrm>
              <a:off x="17134" y="127383"/>
              <a:ext cx="2180310" cy="3167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de-DE" sz="1500" b="1" i="1" kern="1200" dirty="0" smtClean="0"/>
                <a:t>DISTRICT HEATING	</a:t>
              </a:r>
              <a:endParaRPr lang="de-DE" sz="1500" b="1" i="1" kern="1200" dirty="0"/>
            </a:p>
          </p:txBody>
        </p:sp>
      </p:grpSp>
      <p:sp>
        <p:nvSpPr>
          <p:cNvPr id="4" name="Rectangle 3"/>
          <p:cNvSpPr/>
          <p:nvPr/>
        </p:nvSpPr>
        <p:spPr>
          <a:xfrm>
            <a:off x="565991" y="4991196"/>
            <a:ext cx="4572000" cy="1569660"/>
          </a:xfrm>
          <a:prstGeom prst="rect">
            <a:avLst/>
          </a:prstGeom>
        </p:spPr>
        <p:txBody>
          <a:bodyPr>
            <a:spAutoFit/>
          </a:bodyPr>
          <a:lstStyle/>
          <a:p>
            <a:r>
              <a:rPr lang="en-US" dirty="0" smtClean="0"/>
              <a:t>3</a:t>
            </a:r>
            <a:r>
              <a:rPr lang="ru-RU" dirty="0" smtClean="0"/>
              <a:t> км</a:t>
            </a:r>
            <a:r>
              <a:rPr lang="en-US" dirty="0" smtClean="0"/>
              <a:t> </a:t>
            </a:r>
            <a:r>
              <a:rPr lang="en-US" dirty="0" err="1" smtClean="0"/>
              <a:t>Flexalen</a:t>
            </a:r>
            <a:r>
              <a:rPr lang="en-US" dirty="0" smtClean="0"/>
              <a:t> 600 </a:t>
            </a:r>
            <a:r>
              <a:rPr lang="ru-RU" dirty="0" smtClean="0"/>
              <a:t>трубы</a:t>
            </a:r>
            <a:endParaRPr lang="en-US" dirty="0" smtClean="0"/>
          </a:p>
          <a:p>
            <a:r>
              <a:rPr lang="en-US" dirty="0" smtClean="0"/>
              <a:t>- 170 </a:t>
            </a:r>
            <a:r>
              <a:rPr lang="en-US" dirty="0" err="1" smtClean="0"/>
              <a:t>FlexaLinks</a:t>
            </a:r>
            <a:r>
              <a:rPr lang="en-US" dirty="0" smtClean="0"/>
              <a:t> + 1 </a:t>
            </a:r>
            <a:r>
              <a:rPr lang="ru-RU" dirty="0" smtClean="0"/>
              <a:t>км </a:t>
            </a:r>
            <a:r>
              <a:rPr lang="ru-RU" dirty="0" smtClean="0"/>
              <a:t>дополнительно</a:t>
            </a:r>
            <a:endParaRPr lang="en-GB" dirty="0"/>
          </a:p>
          <a:p>
            <a:r>
              <a:rPr lang="nl-NL" dirty="0" smtClean="0"/>
              <a:t>- 91   </a:t>
            </a:r>
            <a:r>
              <a:rPr lang="ru-RU" dirty="0" smtClean="0"/>
              <a:t>здание подключено</a:t>
            </a:r>
            <a:endParaRPr lang="en-GB" dirty="0"/>
          </a:p>
        </p:txBody>
      </p:sp>
    </p:spTree>
    <p:extLst>
      <p:ext uri="{BB962C8B-B14F-4D97-AF65-F5344CB8AC3E}">
        <p14:creationId xmlns:p14="http://schemas.microsoft.com/office/powerpoint/2010/main" val="163630608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539750" y="2492375"/>
            <a:ext cx="7772400" cy="1470025"/>
          </a:xfrm>
        </p:spPr>
        <p:txBody>
          <a:bodyPr/>
          <a:lstStyle/>
          <a:p>
            <a:pPr eaLnBrk="1" hangingPunct="1"/>
            <a:r>
              <a:rPr lang="ru-RU" sz="3200" dirty="0" smtClean="0"/>
              <a:t>СРАВНЕНИЕ ТРУБОПРОВОДНЫХ СИСТЕМ</a:t>
            </a:r>
            <a:r>
              <a:rPr lang="de-DE" sz="3200" dirty="0" smtClean="0"/>
              <a:t/>
            </a:r>
            <a:br>
              <a:rPr lang="de-DE" sz="3200" dirty="0" smtClean="0"/>
            </a:br>
            <a:r>
              <a:rPr lang="de-DE" sz="3200" dirty="0" smtClean="0"/>
              <a:t/>
            </a:r>
            <a:br>
              <a:rPr lang="de-DE" sz="3200" dirty="0" smtClean="0"/>
            </a:br>
            <a:r>
              <a:rPr lang="de-DE" sz="3200" dirty="0" smtClean="0"/>
              <a:t>PB – PP – PEX – </a:t>
            </a:r>
            <a:r>
              <a:rPr lang="ru-RU" sz="3200" dirty="0" smtClean="0"/>
              <a:t>Сталь</a:t>
            </a:r>
            <a:r>
              <a:rPr lang="de-AT" sz="3200" dirty="0" smtClean="0"/>
              <a:t/>
            </a:r>
            <a:br>
              <a:rPr lang="de-AT" sz="3200" dirty="0" smtClean="0"/>
            </a:br>
            <a:endParaRPr lang="de-AT" sz="3200" dirty="0" smtClean="0"/>
          </a:p>
        </p:txBody>
      </p:sp>
    </p:spTree>
    <p:extLst>
      <p:ext uri="{BB962C8B-B14F-4D97-AF65-F5344CB8AC3E}">
        <p14:creationId xmlns:p14="http://schemas.microsoft.com/office/powerpoint/2010/main" val="84502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85750" y="315913"/>
            <a:ext cx="6662738" cy="881062"/>
          </a:xfrm>
        </p:spPr>
        <p:txBody>
          <a:bodyPr/>
          <a:lstStyle/>
          <a:p>
            <a:pPr algn="l"/>
            <a:r>
              <a:rPr lang="ru-RU" sz="3200" dirty="0" smtClean="0">
                <a:solidFill>
                  <a:srgbClr val="002060"/>
                </a:solidFill>
              </a:rPr>
              <a:t/>
            </a:r>
            <a:br>
              <a:rPr lang="ru-RU" sz="3200" dirty="0" smtClean="0">
                <a:solidFill>
                  <a:srgbClr val="002060"/>
                </a:solidFill>
              </a:rPr>
            </a:br>
            <a:r>
              <a:rPr lang="ru-RU" sz="3200" dirty="0" smtClean="0">
                <a:solidFill>
                  <a:srgbClr val="002060"/>
                </a:solidFill>
              </a:rPr>
              <a:t>Экономическая</a:t>
            </a:r>
            <a:br>
              <a:rPr lang="ru-RU" sz="3200" dirty="0" smtClean="0">
                <a:solidFill>
                  <a:srgbClr val="002060"/>
                </a:solidFill>
              </a:rPr>
            </a:br>
            <a:r>
              <a:rPr lang="ru-RU" sz="3200" dirty="0" smtClean="0">
                <a:solidFill>
                  <a:srgbClr val="002060"/>
                </a:solidFill>
              </a:rPr>
              <a:t> эффективность на примере проекта компании </a:t>
            </a:r>
            <a:r>
              <a:rPr lang="ru-RU" sz="3200" dirty="0" err="1" smtClean="0">
                <a:solidFill>
                  <a:srgbClr val="002060"/>
                </a:solidFill>
              </a:rPr>
              <a:t>Нуон</a:t>
            </a:r>
            <a:r>
              <a:rPr lang="ru-RU" sz="3200" dirty="0" smtClean="0">
                <a:solidFill>
                  <a:srgbClr val="002060"/>
                </a:solidFill>
              </a:rPr>
              <a:t/>
            </a:r>
            <a:br>
              <a:rPr lang="ru-RU" sz="3200" dirty="0" smtClean="0">
                <a:solidFill>
                  <a:srgbClr val="002060"/>
                </a:solidFill>
              </a:rPr>
            </a:br>
            <a:endParaRPr lang="en-GB" sz="3200" dirty="0" smtClean="0">
              <a:solidFill>
                <a:srgbClr val="002060"/>
              </a:solidFill>
            </a:endParaRPr>
          </a:p>
        </p:txBody>
      </p:sp>
      <p:pic>
        <p:nvPicPr>
          <p:cNvPr id="6" name="Grafik 5" descr="FlexPhoto3.t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9041" y="142875"/>
            <a:ext cx="3066498"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Inhaltsplatzhalter 7"/>
          <p:cNvGraphicFramePr>
            <a:graphicFrameLocks noGrp="1"/>
          </p:cNvGraphicFramePr>
          <p:nvPr>
            <p:ph idx="1"/>
            <p:extLst>
              <p:ext uri="{D42A27DB-BD31-4B8C-83A1-F6EECF244321}">
                <p14:modId xmlns:p14="http://schemas.microsoft.com/office/powerpoint/2010/main" val="3068164090"/>
              </p:ext>
            </p:extLst>
          </p:nvPr>
        </p:nvGraphicFramePr>
        <p:xfrm>
          <a:off x="539552" y="2214564"/>
          <a:ext cx="6768752" cy="3643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47164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395537" y="271521"/>
            <a:ext cx="828092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ru-RU" sz="3200" b="1" dirty="0" smtClean="0"/>
              <a:t>Превосходство </a:t>
            </a:r>
            <a:r>
              <a:rPr lang="en-US" sz="3200" b="1" dirty="0" err="1" smtClean="0"/>
              <a:t>Flexalen</a:t>
            </a:r>
            <a:r>
              <a:rPr lang="en-US" sz="3200" b="1" dirty="0" smtClean="0"/>
              <a:t> </a:t>
            </a:r>
            <a:r>
              <a:rPr lang="ru-RU" sz="3200" b="1" dirty="0" smtClean="0"/>
              <a:t>над стальными трубами ППУ</a:t>
            </a:r>
            <a:endParaRPr lang="en-US" sz="3200" b="1" dirty="0">
              <a:solidFill>
                <a:srgbClr val="C00000"/>
              </a:solidFill>
            </a:endParaRPr>
          </a:p>
          <a:p>
            <a:pPr algn="ctr" eaLnBrk="1" hangingPunct="1"/>
            <a:r>
              <a:rPr lang="en-US" sz="2000" b="1" dirty="0"/>
              <a:t> </a:t>
            </a:r>
          </a:p>
        </p:txBody>
      </p:sp>
      <p:sp>
        <p:nvSpPr>
          <p:cNvPr id="26627" name="Text Box 5"/>
          <p:cNvSpPr txBox="1">
            <a:spLocks noChangeArrowheads="1"/>
          </p:cNvSpPr>
          <p:nvPr/>
        </p:nvSpPr>
        <p:spPr bwMode="auto">
          <a:xfrm>
            <a:off x="808038" y="27035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de-DE"/>
          </a:p>
        </p:txBody>
      </p:sp>
      <p:sp>
        <p:nvSpPr>
          <p:cNvPr id="26628" name="Text Box 6"/>
          <p:cNvSpPr txBox="1">
            <a:spLocks noChangeArrowheads="1"/>
          </p:cNvSpPr>
          <p:nvPr/>
        </p:nvSpPr>
        <p:spPr bwMode="auto">
          <a:xfrm>
            <a:off x="755650" y="1628775"/>
            <a:ext cx="58324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buFontTx/>
              <a:buChar char="•"/>
            </a:pPr>
            <a:endParaRPr lang="ru-RU" sz="1600" i="1"/>
          </a:p>
          <a:p>
            <a:pPr eaLnBrk="1" hangingPunct="1">
              <a:buFontTx/>
              <a:buChar char="•"/>
            </a:pPr>
            <a:endParaRPr lang="ru-RU" i="1"/>
          </a:p>
          <a:p>
            <a:pPr eaLnBrk="1" hangingPunct="1">
              <a:buFontTx/>
              <a:buChar char="•"/>
            </a:pPr>
            <a:endParaRPr lang="ru-RU" i="1"/>
          </a:p>
          <a:p>
            <a:pPr eaLnBrk="1" hangingPunct="1">
              <a:buFontTx/>
              <a:buChar char="•"/>
            </a:pPr>
            <a:endParaRPr lang="ru-RU" i="1"/>
          </a:p>
          <a:p>
            <a:pPr eaLnBrk="1" hangingPunct="1">
              <a:buFontTx/>
              <a:buChar char="•"/>
            </a:pPr>
            <a:endParaRPr lang="ru-RU" i="1"/>
          </a:p>
          <a:p>
            <a:pPr eaLnBrk="1" hangingPunct="1">
              <a:buFontTx/>
              <a:buChar char="•"/>
            </a:pPr>
            <a:endParaRPr lang="ru-RU" i="1"/>
          </a:p>
          <a:p>
            <a:pPr eaLnBrk="1" hangingPunct="1">
              <a:buFontTx/>
              <a:buChar char="•"/>
            </a:pPr>
            <a:endParaRPr lang="ru-RU" i="1"/>
          </a:p>
          <a:p>
            <a:pPr eaLnBrk="1" hangingPunct="1">
              <a:buFontTx/>
              <a:buChar char="•"/>
            </a:pPr>
            <a:endParaRPr lang="ru-RU" i="1"/>
          </a:p>
          <a:p>
            <a:pPr eaLnBrk="1" hangingPunct="1">
              <a:buFontTx/>
              <a:buChar char="•"/>
            </a:pPr>
            <a:endParaRPr lang="ru-RU" b="1" i="1"/>
          </a:p>
        </p:txBody>
      </p:sp>
      <p:pic>
        <p:nvPicPr>
          <p:cNvPr id="26629" name="Picture 10" descr="IMG_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56177" y="4042100"/>
            <a:ext cx="2304255"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1" descr="FlexPhoto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8144" y="1700213"/>
            <a:ext cx="296470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Прямоугольник 7"/>
          <p:cNvSpPr>
            <a:spLocks noChangeArrowheads="1"/>
          </p:cNvSpPr>
          <p:nvPr/>
        </p:nvSpPr>
        <p:spPr bwMode="auto">
          <a:xfrm>
            <a:off x="900113" y="1700213"/>
            <a:ext cx="4572000" cy="491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pitchFamily="34" charset="0"/>
              <a:buChar char="•"/>
            </a:pPr>
            <a:r>
              <a:rPr lang="ru-RU" sz="2800" b="1" i="1" dirty="0" smtClean="0"/>
              <a:t>Отсутствие коррозии</a:t>
            </a:r>
            <a:endParaRPr lang="ru-RU" sz="2800" i="1" dirty="0" smtClean="0"/>
          </a:p>
          <a:p>
            <a:pPr marL="457200" indent="-457200">
              <a:buFont typeface="Arial" pitchFamily="34" charset="0"/>
              <a:buChar char="•"/>
            </a:pPr>
            <a:r>
              <a:rPr lang="ru-RU" sz="2800" b="1" i="1" dirty="0" smtClean="0"/>
              <a:t>Устойчивость к химическим средам</a:t>
            </a:r>
            <a:endParaRPr lang="ru-RU" sz="2800" b="1" i="1" dirty="0" smtClean="0"/>
          </a:p>
          <a:p>
            <a:pPr marL="457200" indent="-457200">
              <a:lnSpc>
                <a:spcPct val="80000"/>
              </a:lnSpc>
              <a:buFont typeface="Arial" pitchFamily="34" charset="0"/>
              <a:buChar char="•"/>
            </a:pPr>
            <a:endParaRPr lang="en-US" sz="2800" b="1" i="1" dirty="0" smtClean="0"/>
          </a:p>
          <a:p>
            <a:pPr marL="457200" indent="-457200">
              <a:lnSpc>
                <a:spcPct val="80000"/>
              </a:lnSpc>
              <a:buFont typeface="Arial" pitchFamily="34" charset="0"/>
              <a:buChar char="•"/>
            </a:pPr>
            <a:r>
              <a:rPr lang="ru-RU" sz="2800" b="1" i="1" dirty="0" smtClean="0"/>
              <a:t>Низкий коэффициент шероховатости</a:t>
            </a:r>
            <a:endParaRPr lang="en-US" sz="2800" b="1" i="1" dirty="0" smtClean="0"/>
          </a:p>
          <a:p>
            <a:pPr marL="457200" indent="-457200">
              <a:lnSpc>
                <a:spcPct val="80000"/>
              </a:lnSpc>
              <a:buFont typeface="Arial" pitchFamily="34" charset="0"/>
              <a:buChar char="•"/>
            </a:pPr>
            <a:endParaRPr lang="en-US" sz="2800" b="1" i="1" dirty="0"/>
          </a:p>
          <a:p>
            <a:pPr marL="457200" indent="-457200">
              <a:lnSpc>
                <a:spcPct val="80000"/>
              </a:lnSpc>
              <a:buFont typeface="Arial" pitchFamily="34" charset="0"/>
              <a:buChar char="•"/>
            </a:pPr>
            <a:r>
              <a:rPr lang="ru-RU" sz="2800" b="1" i="1" dirty="0" smtClean="0"/>
              <a:t>Отсутствие зарастания</a:t>
            </a:r>
            <a:endParaRPr lang="en-US" sz="2800" i="1" dirty="0"/>
          </a:p>
          <a:p>
            <a:pPr marL="457200" indent="-457200">
              <a:lnSpc>
                <a:spcPct val="80000"/>
              </a:lnSpc>
              <a:buFont typeface="Arial" pitchFamily="34" charset="0"/>
              <a:buChar char="•"/>
            </a:pPr>
            <a:endParaRPr lang="ru-RU" sz="2800" b="1" i="1" dirty="0"/>
          </a:p>
          <a:p>
            <a:pPr marL="457200" indent="-457200">
              <a:lnSpc>
                <a:spcPct val="80000"/>
              </a:lnSpc>
              <a:buFont typeface="Arial" pitchFamily="34" charset="0"/>
              <a:buChar char="•"/>
            </a:pPr>
            <a:r>
              <a:rPr lang="ru-RU" sz="2800" b="1" i="1" dirty="0" smtClean="0"/>
              <a:t>Малый вес</a:t>
            </a:r>
            <a:endParaRPr lang="ru-RU" sz="2800" i="1" dirty="0"/>
          </a:p>
        </p:txBody>
      </p:sp>
    </p:spTree>
    <p:extLst>
      <p:ext uri="{BB962C8B-B14F-4D97-AF65-F5344CB8AC3E}">
        <p14:creationId xmlns:p14="http://schemas.microsoft.com/office/powerpoint/2010/main" val="361683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ru-RU" b="1" dirty="0" smtClean="0"/>
              <a:t>Гибкие </a:t>
            </a:r>
            <a:r>
              <a:rPr lang="ru-RU" b="1" dirty="0" err="1" smtClean="0"/>
              <a:t>предизолированные</a:t>
            </a:r>
            <a:r>
              <a:rPr lang="ru-RU" b="1" dirty="0" smtClean="0"/>
              <a:t> трубы</a:t>
            </a:r>
            <a:endParaRPr lang="de-DE" b="1" dirty="0" smtClean="0"/>
          </a:p>
        </p:txBody>
      </p:sp>
      <p:pic>
        <p:nvPicPr>
          <p:cNvPr id="20483" name="Picture 41" descr="ТВЕЛ2"/>
          <p:cNvPicPr>
            <a:picLocks noGrp="1" noChangeAspect="1" noChangeArrowheads="1"/>
          </p:cNvPicPr>
          <p:nvPr>
            <p:ph sz="quarter" idx="4294967295"/>
          </p:nvPr>
        </p:nvPicPr>
        <p:blipFill>
          <a:blip r:embed="rId3">
            <a:extLst>
              <a:ext uri="{28A0092B-C50C-407E-A947-70E740481C1C}">
                <a14:useLocalDpi xmlns:a14="http://schemas.microsoft.com/office/drawing/2010/main"/>
              </a:ext>
            </a:extLst>
          </a:blip>
          <a:srcRect/>
          <a:stretch>
            <a:fillRect/>
          </a:stretch>
        </p:blipFill>
        <p:spPr>
          <a:xfrm>
            <a:off x="5572125" y="4000500"/>
            <a:ext cx="2500313" cy="1857375"/>
          </a:xfrm>
        </p:spPr>
      </p:pic>
      <p:pic>
        <p:nvPicPr>
          <p:cNvPr id="20484" name="Picture 43" descr="UPANOR2"/>
          <p:cNvPicPr>
            <a:picLocks noGrp="1" noChangeAspect="1" noChangeArrowheads="1"/>
          </p:cNvPicPr>
          <p:nvPr>
            <p:ph sz="quarter" idx="1"/>
          </p:nvPr>
        </p:nvPicPr>
        <p:blipFill>
          <a:blip r:embed="rId4">
            <a:extLst>
              <a:ext uri="{28A0092B-C50C-407E-A947-70E740481C1C}">
                <a14:useLocalDpi xmlns:a14="http://schemas.microsoft.com/office/drawing/2010/main"/>
              </a:ext>
            </a:extLst>
          </a:blip>
          <a:srcRect/>
          <a:stretch>
            <a:fillRect/>
          </a:stretch>
        </p:blipFill>
        <p:spPr>
          <a:xfrm>
            <a:off x="3000375" y="2643188"/>
            <a:ext cx="2714625" cy="2143125"/>
          </a:xfrm>
        </p:spPr>
      </p:pic>
      <p:pic>
        <p:nvPicPr>
          <p:cNvPr id="28677" name="Picture 11" descr="Image:220-Flexalen 600 05.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7188" y="1357313"/>
            <a:ext cx="307181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55851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ppt_x</p:attrName>
                                        </p:attrNameLst>
                                      </p:cBhvr>
                                      <p:tavLst>
                                        <p:tav tm="0">
                                          <p:val>
                                            <p:strVal val="#ppt_x-.2"/>
                                          </p:val>
                                        </p:tav>
                                        <p:tav tm="100000">
                                          <p:val>
                                            <p:strVal val="#ppt_x"/>
                                          </p:val>
                                        </p:tav>
                                      </p:tavLst>
                                    </p:anim>
                                    <p:anim calcmode="lin" valueType="num">
                                      <p:cBhvr>
                                        <p:cTn id="8" dur="1000" fill="hold"/>
                                        <p:tgtEl>
                                          <p:spTgt spid="204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nodeType="clickEffect">
                                  <p:stCondLst>
                                    <p:cond delay="0"/>
                                  </p:stCondLst>
                                  <p:childTnLst>
                                    <p:set>
                                      <p:cBhvr>
                                        <p:cTn id="13" dur="1" fill="hold">
                                          <p:stCondLst>
                                            <p:cond delay="0"/>
                                          </p:stCondLst>
                                        </p:cTn>
                                        <p:tgtEl>
                                          <p:spTgt spid="20484"/>
                                        </p:tgtEl>
                                        <p:attrNameLst>
                                          <p:attrName>style.visibility</p:attrName>
                                        </p:attrNameLst>
                                      </p:cBhvr>
                                      <p:to>
                                        <p:strVal val="visible"/>
                                      </p:to>
                                    </p:set>
                                    <p:animEffect transition="in" filter="fade">
                                      <p:cBhvr>
                                        <p:cTn id="14" dur="500"/>
                                        <p:tgtEl>
                                          <p:spTgt spid="20484"/>
                                        </p:tgtEl>
                                      </p:cBhvr>
                                    </p:animEffect>
                                    <p:anim calcmode="lin" valueType="num">
                                      <p:cBhvr>
                                        <p:cTn id="15" dur="500" fill="hold"/>
                                        <p:tgtEl>
                                          <p:spTgt spid="20484"/>
                                        </p:tgtEl>
                                        <p:attrNameLst>
                                          <p:attrName>ppt_x</p:attrName>
                                        </p:attrNameLst>
                                      </p:cBhvr>
                                      <p:tavLst>
                                        <p:tav tm="0">
                                          <p:val>
                                            <p:strVal val="#ppt_x"/>
                                          </p:val>
                                        </p:tav>
                                        <p:tav tm="100000">
                                          <p:val>
                                            <p:strVal val="#ppt_x"/>
                                          </p:val>
                                        </p:tav>
                                      </p:tavLst>
                                    </p:anim>
                                    <p:anim calcmode="lin" valueType="num">
                                      <p:cBhvr>
                                        <p:cTn id="16" dur="500" fill="hold"/>
                                        <p:tgtEl>
                                          <p:spTgt spid="20484"/>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nodeType="clickEffect">
                                  <p:stCondLst>
                                    <p:cond delay="0"/>
                                  </p:stCondLst>
                                  <p:childTnLst>
                                    <p:set>
                                      <p:cBhvr>
                                        <p:cTn id="20" dur="1" fill="hold">
                                          <p:stCondLst>
                                            <p:cond delay="0"/>
                                          </p:stCondLst>
                                        </p:cTn>
                                        <p:tgtEl>
                                          <p:spTgt spid="20483"/>
                                        </p:tgtEl>
                                        <p:attrNameLst>
                                          <p:attrName>style.visibility</p:attrName>
                                        </p:attrNameLst>
                                      </p:cBhvr>
                                      <p:to>
                                        <p:strVal val="visible"/>
                                      </p:to>
                                    </p:set>
                                    <p:animEffect transition="in" filter="fade">
                                      <p:cBhvr>
                                        <p:cTn id="21" dur="500"/>
                                        <p:tgtEl>
                                          <p:spTgt spid="20483"/>
                                        </p:tgtEl>
                                      </p:cBhvr>
                                    </p:animEffect>
                                    <p:anim calcmode="lin" valueType="num">
                                      <p:cBhvr>
                                        <p:cTn id="22" dur="500" fill="hold"/>
                                        <p:tgtEl>
                                          <p:spTgt spid="20483"/>
                                        </p:tgtEl>
                                        <p:attrNameLst>
                                          <p:attrName>ppt_x</p:attrName>
                                        </p:attrNameLst>
                                      </p:cBhvr>
                                      <p:tavLst>
                                        <p:tav tm="0">
                                          <p:val>
                                            <p:strVal val="#ppt_x"/>
                                          </p:val>
                                        </p:tav>
                                        <p:tav tm="100000">
                                          <p:val>
                                            <p:strVal val="#ppt_x"/>
                                          </p:val>
                                        </p:tav>
                                      </p:tavLst>
                                    </p:anim>
                                    <p:anim calcmode="lin" valueType="num">
                                      <p:cBhvr>
                                        <p:cTn id="23" dur="500" fill="hold"/>
                                        <p:tgtEl>
                                          <p:spTgt spid="20483"/>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65100" y="836613"/>
            <a:ext cx="8813800" cy="5156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1507" name="Text Box 3"/>
          <p:cNvSpPr txBox="1">
            <a:spLocks noChangeArrowheads="1"/>
          </p:cNvSpPr>
          <p:nvPr/>
        </p:nvSpPr>
        <p:spPr bwMode="auto">
          <a:xfrm>
            <a:off x="1773766" y="285569"/>
            <a:ext cx="55964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ru-RU" sz="2800" b="1" dirty="0" smtClean="0"/>
              <a:t>Теплопроводность материала</a:t>
            </a:r>
            <a:endParaRPr lang="de-DE" sz="2800" b="1" dirty="0"/>
          </a:p>
        </p:txBody>
      </p:sp>
      <p:graphicFrame>
        <p:nvGraphicFramePr>
          <p:cNvPr id="21508" name="Object 2"/>
          <p:cNvGraphicFramePr>
            <a:graphicFrameLocks noChangeAspect="1"/>
          </p:cNvGraphicFramePr>
          <p:nvPr>
            <p:extLst>
              <p:ext uri="{D42A27DB-BD31-4B8C-83A1-F6EECF244321}">
                <p14:modId xmlns:p14="http://schemas.microsoft.com/office/powerpoint/2010/main" val="48021971"/>
              </p:ext>
            </p:extLst>
          </p:nvPr>
        </p:nvGraphicFramePr>
        <p:xfrm>
          <a:off x="755650" y="981075"/>
          <a:ext cx="7416800" cy="4933950"/>
        </p:xfrm>
        <a:graphic>
          <a:graphicData uri="http://schemas.openxmlformats.org/presentationml/2006/ole">
            <mc:AlternateContent xmlns:mc="http://schemas.openxmlformats.org/markup-compatibility/2006">
              <mc:Choice xmlns:v="urn:schemas-microsoft-com:vml" Requires="v">
                <p:oleObj spid="_x0000_s11280" name="Diagramm" r:id="rId4" imgW="5715000" imgH="4962525" progId="Excel.Chart.8">
                  <p:embed/>
                </p:oleObj>
              </mc:Choice>
              <mc:Fallback>
                <p:oleObj name="Diagramm" r:id="rId4" imgW="5715000" imgH="4962525" progId="Excel.Chart.8">
                  <p:embed/>
                  <p:pic>
                    <p:nvPicPr>
                      <p:cNvPr id="0" name=""/>
                      <p:cNvPicPr>
                        <a:picLocks noChangeAspect="1" noChangeArrowheads="1"/>
                      </p:cNvPicPr>
                      <p:nvPr/>
                    </p:nvPicPr>
                    <p:blipFill>
                      <a:blip r:embed="rId5"/>
                      <a:srcRect/>
                      <a:stretch>
                        <a:fillRect/>
                      </a:stretch>
                    </p:blipFill>
                    <p:spPr bwMode="auto">
                      <a:xfrm>
                        <a:off x="755650" y="981075"/>
                        <a:ext cx="74168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42332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65100" y="836613"/>
            <a:ext cx="8813800" cy="5156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2531" name="Text Box 3"/>
          <p:cNvSpPr txBox="1">
            <a:spLocks noChangeArrowheads="1"/>
          </p:cNvSpPr>
          <p:nvPr/>
        </p:nvSpPr>
        <p:spPr bwMode="auto">
          <a:xfrm>
            <a:off x="1907704" y="260350"/>
            <a:ext cx="55964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ru-RU" sz="2800" b="1" dirty="0" smtClean="0">
                <a:solidFill>
                  <a:schemeClr val="bg2"/>
                </a:solidFill>
              </a:rPr>
              <a:t>Теплопроводность материала</a:t>
            </a:r>
            <a:endParaRPr lang="de-DE" sz="2800" b="1" dirty="0">
              <a:solidFill>
                <a:schemeClr val="bg2"/>
              </a:solidFill>
            </a:endParaRPr>
          </a:p>
        </p:txBody>
      </p:sp>
      <p:graphicFrame>
        <p:nvGraphicFramePr>
          <p:cNvPr id="22532" name="Object 2"/>
          <p:cNvGraphicFramePr>
            <a:graphicFrameLocks noChangeAspect="1"/>
          </p:cNvGraphicFramePr>
          <p:nvPr/>
        </p:nvGraphicFramePr>
        <p:xfrm>
          <a:off x="1042988" y="908050"/>
          <a:ext cx="6911975" cy="4933950"/>
        </p:xfrm>
        <a:graphic>
          <a:graphicData uri="http://schemas.openxmlformats.org/presentationml/2006/ole">
            <mc:AlternateContent xmlns:mc="http://schemas.openxmlformats.org/markup-compatibility/2006">
              <mc:Choice xmlns:v="urn:schemas-microsoft-com:vml" Requires="v">
                <p:oleObj spid="_x0000_s12304" name="Diagramm" r:id="rId4" imgW="5715000" imgH="4962525" progId="Excel.Chart.8">
                  <p:embed/>
                </p:oleObj>
              </mc:Choice>
              <mc:Fallback>
                <p:oleObj name="Diagramm" r:id="rId4" imgW="5715000" imgH="496252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908050"/>
                        <a:ext cx="6911975"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23907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57200" y="393700"/>
            <a:ext cx="8229600" cy="1023938"/>
          </a:xfrm>
        </p:spPr>
        <p:txBody>
          <a:bodyPr/>
          <a:lstStyle/>
          <a:p>
            <a:r>
              <a:rPr lang="ru-RU" dirty="0" smtClean="0"/>
              <a:t>Проблема коррозии</a:t>
            </a:r>
            <a:endParaRPr lang="en-GB" dirty="0" smtClean="0"/>
          </a:p>
        </p:txBody>
      </p:sp>
      <p:pic>
        <p:nvPicPr>
          <p:cNvPr id="5124" name="Grafik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3728" y="2132856"/>
            <a:ext cx="4500545" cy="303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973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extLst>
              <p:ext uri="{D42A27DB-BD31-4B8C-83A1-F6EECF244321}">
                <p14:modId xmlns:p14="http://schemas.microsoft.com/office/powerpoint/2010/main" val="4081671743"/>
              </p:ext>
            </p:extLst>
          </p:nvPr>
        </p:nvGraphicFramePr>
        <p:xfrm>
          <a:off x="814388" y="2492375"/>
          <a:ext cx="8264525" cy="3551238"/>
        </p:xfrm>
        <a:graphic>
          <a:graphicData uri="http://schemas.openxmlformats.org/presentationml/2006/ole">
            <mc:AlternateContent xmlns:mc="http://schemas.openxmlformats.org/markup-compatibility/2006">
              <mc:Choice xmlns:v="urn:schemas-microsoft-com:vml" Requires="v">
                <p:oleObj spid="_x0000_s13328" name="Worksheet" r:id="rId4" imgW="8401101" imgH="3610033" progId="Excel.Sheet.8">
                  <p:link updateAutomatic="1"/>
                </p:oleObj>
              </mc:Choice>
              <mc:Fallback>
                <p:oleObj name="Worksheet" r:id="rId4" imgW="8401101" imgH="3610033" progId="Excel.Shee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388" y="2492375"/>
                        <a:ext cx="8264525" cy="355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9" name="Rectangle 3"/>
          <p:cNvSpPr>
            <a:spLocks noGrp="1" noChangeArrowheads="1"/>
          </p:cNvSpPr>
          <p:nvPr>
            <p:ph type="title"/>
          </p:nvPr>
        </p:nvSpPr>
        <p:spPr>
          <a:xfrm>
            <a:off x="457200" y="-26988"/>
            <a:ext cx="8229600" cy="1143001"/>
          </a:xfrm>
        </p:spPr>
        <p:txBody>
          <a:bodyPr/>
          <a:lstStyle/>
          <a:p>
            <a:pPr defTabSz="912813"/>
            <a:r>
              <a:rPr lang="ru-RU" dirty="0" smtClean="0"/>
              <a:t>Скорость потока и потери давления</a:t>
            </a:r>
            <a:endParaRPr lang="en-US" dirty="0" smtClean="0"/>
          </a:p>
        </p:txBody>
      </p:sp>
      <p:sp>
        <p:nvSpPr>
          <p:cNvPr id="19460" name="AutoShape 4"/>
          <p:cNvSpPr>
            <a:spLocks noChangeArrowheads="1"/>
          </p:cNvSpPr>
          <p:nvPr/>
        </p:nvSpPr>
        <p:spPr bwMode="auto">
          <a:xfrm>
            <a:off x="3114675" y="1341438"/>
            <a:ext cx="1008063" cy="9366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34" y="10800"/>
                </a:moveTo>
                <a:cubicBezTo>
                  <a:pt x="1934" y="15697"/>
                  <a:pt x="5903" y="19666"/>
                  <a:pt x="10800" y="19666"/>
                </a:cubicBezTo>
                <a:cubicBezTo>
                  <a:pt x="15697" y="19666"/>
                  <a:pt x="19666" y="15697"/>
                  <a:pt x="19666" y="10800"/>
                </a:cubicBezTo>
                <a:cubicBezTo>
                  <a:pt x="19666" y="5903"/>
                  <a:pt x="15697" y="1934"/>
                  <a:pt x="10800" y="1934"/>
                </a:cubicBezTo>
                <a:cubicBezTo>
                  <a:pt x="5903" y="1934"/>
                  <a:pt x="1934" y="5903"/>
                  <a:pt x="1934" y="1080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9461" name="AutoShape 5"/>
          <p:cNvSpPr>
            <a:spLocks noChangeArrowheads="1"/>
          </p:cNvSpPr>
          <p:nvPr/>
        </p:nvSpPr>
        <p:spPr bwMode="auto">
          <a:xfrm>
            <a:off x="4338638" y="1341438"/>
            <a:ext cx="1008062" cy="9366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796" y="10800"/>
                </a:moveTo>
                <a:cubicBezTo>
                  <a:pt x="4796" y="14116"/>
                  <a:pt x="7484" y="16804"/>
                  <a:pt x="10800" y="16804"/>
                </a:cubicBezTo>
                <a:cubicBezTo>
                  <a:pt x="14116" y="16804"/>
                  <a:pt x="16804" y="14116"/>
                  <a:pt x="16804" y="10800"/>
                </a:cubicBezTo>
                <a:cubicBezTo>
                  <a:pt x="16804" y="7484"/>
                  <a:pt x="14116" y="4796"/>
                  <a:pt x="10800" y="4796"/>
                </a:cubicBezTo>
                <a:cubicBezTo>
                  <a:pt x="7484" y="4796"/>
                  <a:pt x="4796" y="7484"/>
                  <a:pt x="4796" y="10800"/>
                </a:cubicBez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9462" name="AutoShape 6"/>
          <p:cNvSpPr>
            <a:spLocks noChangeArrowheads="1"/>
          </p:cNvSpPr>
          <p:nvPr/>
        </p:nvSpPr>
        <p:spPr bwMode="auto">
          <a:xfrm>
            <a:off x="5565775" y="1341438"/>
            <a:ext cx="1008063" cy="9366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74" y="10800"/>
                </a:moveTo>
                <a:cubicBezTo>
                  <a:pt x="5374" y="13797"/>
                  <a:pt x="7803" y="16226"/>
                  <a:pt x="10800" y="16226"/>
                </a:cubicBezTo>
                <a:cubicBezTo>
                  <a:pt x="13797" y="16226"/>
                  <a:pt x="16226" y="13797"/>
                  <a:pt x="16226" y="10800"/>
                </a:cubicBezTo>
                <a:cubicBezTo>
                  <a:pt x="16226" y="7803"/>
                  <a:pt x="13797" y="5374"/>
                  <a:pt x="10800" y="5374"/>
                </a:cubicBezTo>
                <a:cubicBezTo>
                  <a:pt x="7803" y="5374"/>
                  <a:pt x="5374" y="7803"/>
                  <a:pt x="5374" y="10800"/>
                </a:cubicBezTo>
                <a:close/>
              </a:path>
            </a:pathLst>
          </a:cu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9463" name="AutoShape 7"/>
          <p:cNvSpPr>
            <a:spLocks noChangeArrowheads="1"/>
          </p:cNvSpPr>
          <p:nvPr/>
        </p:nvSpPr>
        <p:spPr bwMode="auto">
          <a:xfrm>
            <a:off x="6788150" y="1341438"/>
            <a:ext cx="1009650" cy="9366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46" y="10800"/>
                </a:moveTo>
                <a:cubicBezTo>
                  <a:pt x="3946" y="14585"/>
                  <a:pt x="7015" y="17654"/>
                  <a:pt x="10800" y="17654"/>
                </a:cubicBezTo>
                <a:cubicBezTo>
                  <a:pt x="14585" y="17654"/>
                  <a:pt x="17654" y="14585"/>
                  <a:pt x="17654" y="10800"/>
                </a:cubicBezTo>
                <a:cubicBezTo>
                  <a:pt x="17654" y="7015"/>
                  <a:pt x="14585" y="3946"/>
                  <a:pt x="10800" y="3946"/>
                </a:cubicBezTo>
                <a:cubicBezTo>
                  <a:pt x="7015" y="3946"/>
                  <a:pt x="3946" y="7015"/>
                  <a:pt x="3946" y="10800"/>
                </a:cubicBezTo>
                <a:close/>
              </a:path>
            </a:pathLst>
          </a:custGeom>
          <a:solidFill>
            <a:srgbClr val="C0C0C0"/>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9464" name="AutoShape 8"/>
          <p:cNvSpPr>
            <a:spLocks noChangeArrowheads="1"/>
          </p:cNvSpPr>
          <p:nvPr/>
        </p:nvSpPr>
        <p:spPr bwMode="auto">
          <a:xfrm>
            <a:off x="7940675" y="1341438"/>
            <a:ext cx="1008063" cy="9366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95" y="10800"/>
                </a:moveTo>
                <a:cubicBezTo>
                  <a:pt x="3095" y="15055"/>
                  <a:pt x="6545" y="18505"/>
                  <a:pt x="10800" y="18505"/>
                </a:cubicBezTo>
                <a:cubicBezTo>
                  <a:pt x="15055" y="18505"/>
                  <a:pt x="18505" y="15055"/>
                  <a:pt x="18505" y="10800"/>
                </a:cubicBezTo>
                <a:cubicBezTo>
                  <a:pt x="18505" y="6545"/>
                  <a:pt x="15055" y="3095"/>
                  <a:pt x="10800" y="3095"/>
                </a:cubicBezTo>
                <a:cubicBezTo>
                  <a:pt x="6545" y="3095"/>
                  <a:pt x="3095" y="6545"/>
                  <a:pt x="3095" y="10800"/>
                </a:cubicBezTo>
                <a:close/>
              </a:path>
            </a:pathLst>
          </a:custGeom>
          <a:solidFill>
            <a:srgbClr val="DDDDDD"/>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9465" name="Text Box 9"/>
          <p:cNvSpPr txBox="1">
            <a:spLocks noChangeArrowheads="1"/>
          </p:cNvSpPr>
          <p:nvPr/>
        </p:nvSpPr>
        <p:spPr bwMode="auto">
          <a:xfrm>
            <a:off x="11967" y="847325"/>
            <a:ext cx="2935162" cy="1477309"/>
          </a:xfrm>
          <a:prstGeom prst="rect">
            <a:avLst/>
          </a:prstGeom>
          <a:gradFill rotWithShape="1">
            <a:gsLst>
              <a:gs pos="0">
                <a:srgbClr val="FFFFFF"/>
              </a:gs>
              <a:gs pos="100000">
                <a:srgbClr val="66FF66"/>
              </a:gs>
            </a:gsLst>
            <a:path path="shape">
              <a:fillToRect l="50000" t="50000" r="50000" b="50000"/>
            </a:path>
          </a:gradFill>
          <a:ln w="9525">
            <a:solidFill>
              <a:schemeClr val="bg1"/>
            </a:solidFill>
            <a:miter lim="800000"/>
            <a:headEnd/>
            <a:tailEnd/>
          </a:ln>
        </p:spPr>
        <p:txBody>
          <a:bodyPr wrap="square" lIns="91420" tIns="45711" rIns="91420" bIns="45711">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ru-RU" sz="1800" dirty="0" smtClean="0">
                <a:solidFill>
                  <a:srgbClr val="000000"/>
                </a:solidFill>
              </a:rPr>
              <a:t>Рассчитано для срока службы </a:t>
            </a:r>
            <a:r>
              <a:rPr lang="en-GB" sz="1800" dirty="0" smtClean="0">
                <a:solidFill>
                  <a:srgbClr val="000000"/>
                </a:solidFill>
              </a:rPr>
              <a:t>50 </a:t>
            </a:r>
            <a:r>
              <a:rPr lang="ru-RU" sz="1800" dirty="0" smtClean="0">
                <a:solidFill>
                  <a:srgbClr val="000000"/>
                </a:solidFill>
              </a:rPr>
              <a:t>лет при </a:t>
            </a:r>
            <a:r>
              <a:rPr lang="en-GB" sz="1800" dirty="0" smtClean="0">
                <a:solidFill>
                  <a:srgbClr val="000000"/>
                </a:solidFill>
              </a:rPr>
              <a:t>70°C</a:t>
            </a:r>
            <a:r>
              <a:rPr lang="en-GB" sz="1800" dirty="0">
                <a:solidFill>
                  <a:srgbClr val="000000"/>
                </a:solidFill>
              </a:rPr>
              <a:t>, 10bar </a:t>
            </a:r>
            <a:r>
              <a:rPr lang="ru-RU" sz="1800" dirty="0" smtClean="0">
                <a:solidFill>
                  <a:srgbClr val="000000"/>
                </a:solidFill>
              </a:rPr>
              <a:t>включая  фактор потерь на соединениях и отводах</a:t>
            </a:r>
            <a:endParaRPr lang="en-GB" sz="1800" dirty="0">
              <a:solidFill>
                <a:srgbClr val="000000"/>
              </a:solidFill>
            </a:endParaRPr>
          </a:p>
        </p:txBody>
      </p:sp>
    </p:spTree>
    <p:extLst>
      <p:ext uri="{BB962C8B-B14F-4D97-AF65-F5344CB8AC3E}">
        <p14:creationId xmlns:p14="http://schemas.microsoft.com/office/powerpoint/2010/main" val="317935415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65100" y="836613"/>
            <a:ext cx="8813800" cy="5156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3555" name="Text Box 3"/>
          <p:cNvSpPr txBox="1">
            <a:spLocks noChangeArrowheads="1"/>
          </p:cNvSpPr>
          <p:nvPr/>
        </p:nvSpPr>
        <p:spPr bwMode="auto">
          <a:xfrm>
            <a:off x="2627313" y="260350"/>
            <a:ext cx="4180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ru-RU" sz="2800" b="1" dirty="0" smtClean="0">
                <a:solidFill>
                  <a:srgbClr val="260026"/>
                </a:solidFill>
              </a:rPr>
              <a:t>Тепловое расширение</a:t>
            </a:r>
            <a:endParaRPr lang="de-DE" sz="2800" b="1" dirty="0">
              <a:solidFill>
                <a:srgbClr val="260026"/>
              </a:solidFill>
            </a:endParaRPr>
          </a:p>
        </p:txBody>
      </p:sp>
      <p:graphicFrame>
        <p:nvGraphicFramePr>
          <p:cNvPr id="23556" name="Object 2"/>
          <p:cNvGraphicFramePr>
            <a:graphicFrameLocks noChangeAspect="1"/>
          </p:cNvGraphicFramePr>
          <p:nvPr/>
        </p:nvGraphicFramePr>
        <p:xfrm>
          <a:off x="323850" y="981075"/>
          <a:ext cx="6889750" cy="4933950"/>
        </p:xfrm>
        <a:graphic>
          <a:graphicData uri="http://schemas.openxmlformats.org/presentationml/2006/ole">
            <mc:AlternateContent xmlns:mc="http://schemas.openxmlformats.org/markup-compatibility/2006">
              <mc:Choice xmlns:v="urn:schemas-microsoft-com:vml" Requires="v">
                <p:oleObj spid="_x0000_s14352" name="Diagramm" r:id="rId4" imgW="5715000" imgH="4934102" progId="Excel.Chart.8">
                  <p:embed/>
                </p:oleObj>
              </mc:Choice>
              <mc:Fallback>
                <p:oleObj name="Diagramm" r:id="rId4" imgW="5715000" imgH="493410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981075"/>
                        <a:ext cx="688975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7" name="AutoShape 5"/>
          <p:cNvSpPr>
            <a:spLocks noChangeArrowheads="1"/>
          </p:cNvSpPr>
          <p:nvPr/>
        </p:nvSpPr>
        <p:spPr bwMode="auto">
          <a:xfrm>
            <a:off x="3995936" y="2924175"/>
            <a:ext cx="4608314" cy="1080889"/>
          </a:xfrm>
          <a:prstGeom prst="roundRect">
            <a:avLst>
              <a:gd name="adj" fmla="val 12495"/>
            </a:avLst>
          </a:prstGeom>
          <a:solidFill>
            <a:schemeClr val="bg1"/>
          </a:solidFill>
          <a:ln w="12700">
            <a:solidFill>
              <a:schemeClr val="tx1"/>
            </a:solidFill>
            <a:round/>
            <a:headEnd/>
            <a:tailEnd/>
          </a:ln>
        </p:spPr>
        <p:txBody>
          <a:bodyPr wrap="none" lIns="92075" tIns="46038" rIns="92075" bIns="46038" anchor="ctr"/>
          <a:lstStyle/>
          <a:p>
            <a:pPr algn="ctr" defTabSz="762000" eaLnBrk="0" hangingPunct="0"/>
            <a:r>
              <a:rPr lang="de-DE" b="1" dirty="0"/>
              <a:t>PB-1: </a:t>
            </a:r>
            <a:r>
              <a:rPr lang="ru-RU" b="1" dirty="0" smtClean="0"/>
              <a:t>полностью </a:t>
            </a:r>
          </a:p>
          <a:p>
            <a:pPr algn="ctr" defTabSz="762000" eaLnBrk="0" hangingPunct="0"/>
            <a:r>
              <a:rPr lang="ru-RU" b="1" dirty="0" smtClean="0"/>
              <a:t>самокомпенсирующийся</a:t>
            </a:r>
          </a:p>
          <a:p>
            <a:pPr algn="ctr" defTabSz="762000" eaLnBrk="0" hangingPunct="0"/>
            <a:r>
              <a:rPr lang="ru-RU" b="1" dirty="0" smtClean="0"/>
              <a:t> для подземной прокладки</a:t>
            </a:r>
            <a:endParaRPr lang="de-DE" b="1" dirty="0"/>
          </a:p>
        </p:txBody>
      </p:sp>
    </p:spTree>
    <p:extLst>
      <p:ext uri="{BB962C8B-B14F-4D97-AF65-F5344CB8AC3E}">
        <p14:creationId xmlns:p14="http://schemas.microsoft.com/office/powerpoint/2010/main" val="958099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971550" y="2095872"/>
            <a:ext cx="7316788" cy="1981200"/>
          </a:xfrm>
        </p:spPr>
        <p:txBody>
          <a:bodyPr/>
          <a:lstStyle/>
          <a:p>
            <a:pPr>
              <a:spcBef>
                <a:spcPct val="20000"/>
              </a:spcBef>
              <a:defRPr/>
            </a:pPr>
            <a:r>
              <a:rPr lang="de-DE" sz="4000" dirty="0">
                <a:solidFill>
                  <a:srgbClr val="002060"/>
                </a:solidFill>
                <a:ea typeface="+mn-ea"/>
                <a:cs typeface="+mn-cs"/>
              </a:rPr>
              <a:t>Thermaflex</a:t>
            </a:r>
            <a:r>
              <a:rPr lang="de-DE" dirty="0">
                <a:solidFill>
                  <a:srgbClr val="002060"/>
                </a:solidFill>
                <a:ea typeface="+mn-ea"/>
                <a:cs typeface="+mn-cs"/>
              </a:rPr>
              <a:t> </a:t>
            </a:r>
            <a:r>
              <a:rPr lang="de-DE" dirty="0" smtClean="0">
                <a:solidFill>
                  <a:srgbClr val="002060"/>
                </a:solidFill>
                <a:ea typeface="+mn-ea"/>
                <a:cs typeface="+mn-cs"/>
              </a:rPr>
              <a:t/>
            </a:r>
            <a:br>
              <a:rPr lang="de-DE" dirty="0" smtClean="0">
                <a:solidFill>
                  <a:srgbClr val="002060"/>
                </a:solidFill>
                <a:ea typeface="+mn-ea"/>
                <a:cs typeface="+mn-cs"/>
              </a:rPr>
            </a:br>
            <a:r>
              <a:rPr lang="de-DE" dirty="0" smtClean="0">
                <a:solidFill>
                  <a:srgbClr val="002060"/>
                </a:solidFill>
                <a:ea typeface="+mn-ea"/>
                <a:cs typeface="+mn-cs"/>
              </a:rPr>
              <a:t/>
            </a:r>
            <a:br>
              <a:rPr lang="de-DE" dirty="0" smtClean="0">
                <a:solidFill>
                  <a:srgbClr val="002060"/>
                </a:solidFill>
                <a:ea typeface="+mn-ea"/>
                <a:cs typeface="+mn-cs"/>
              </a:rPr>
            </a:br>
            <a:r>
              <a:rPr lang="ru-RU" dirty="0" err="1" smtClean="0">
                <a:solidFill>
                  <a:srgbClr val="002060"/>
                </a:solidFill>
                <a:ea typeface="+mn-ea"/>
                <a:cs typeface="+mn-cs"/>
              </a:rPr>
              <a:t>Референц</a:t>
            </a:r>
            <a:r>
              <a:rPr lang="ru-RU" dirty="0" smtClean="0">
                <a:ea typeface="+mn-ea"/>
                <a:cs typeface="+mn-cs"/>
              </a:rPr>
              <a:t>-лист</a:t>
            </a:r>
            <a:r>
              <a:rPr lang="de-DE" dirty="0">
                <a:solidFill>
                  <a:srgbClr val="002060"/>
                </a:solidFill>
                <a:ea typeface="+mn-ea"/>
                <a:cs typeface="+mn-cs"/>
              </a:rPr>
              <a:t/>
            </a:r>
            <a:br>
              <a:rPr lang="de-DE" dirty="0">
                <a:solidFill>
                  <a:srgbClr val="002060"/>
                </a:solidFill>
                <a:ea typeface="+mn-ea"/>
                <a:cs typeface="+mn-cs"/>
              </a:rPr>
            </a:br>
            <a:endParaRPr lang="de-DE" dirty="0">
              <a:solidFill>
                <a:srgbClr val="002060"/>
              </a:solidFill>
            </a:endParaRPr>
          </a:p>
        </p:txBody>
      </p:sp>
    </p:spTree>
    <p:extLst>
      <p:ext uri="{BB962C8B-B14F-4D97-AF65-F5344CB8AC3E}">
        <p14:creationId xmlns:p14="http://schemas.microsoft.com/office/powerpoint/2010/main" val="3615627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8" name="Rectangle 8"/>
          <p:cNvSpPr>
            <a:spLocks noGrp="1" noChangeArrowheads="1"/>
          </p:cNvSpPr>
          <p:nvPr>
            <p:ph type="title"/>
          </p:nvPr>
        </p:nvSpPr>
        <p:spPr/>
        <p:txBody>
          <a:bodyPr/>
          <a:lstStyle/>
          <a:p>
            <a:r>
              <a:rPr lang="ru-RU" dirty="0" smtClean="0"/>
              <a:t>Первая прокладка</a:t>
            </a:r>
            <a:r>
              <a:rPr lang="de-AT" dirty="0" smtClean="0"/>
              <a:t> FLEXALEN</a:t>
            </a:r>
            <a:endParaRPr lang="de-DE" dirty="0"/>
          </a:p>
        </p:txBody>
      </p:sp>
      <p:sp>
        <p:nvSpPr>
          <p:cNvPr id="117770" name="Rectangle 10"/>
          <p:cNvSpPr>
            <a:spLocks noGrp="1" noChangeArrowheads="1"/>
          </p:cNvSpPr>
          <p:nvPr>
            <p:ph type="body" sz="half" idx="2"/>
          </p:nvPr>
        </p:nvSpPr>
        <p:spPr>
          <a:xfrm>
            <a:off x="3981450" y="1482725"/>
            <a:ext cx="4118942" cy="4610100"/>
          </a:xfrm>
        </p:spPr>
        <p:txBody>
          <a:bodyPr/>
          <a:lstStyle/>
          <a:p>
            <a:pPr>
              <a:buFontTx/>
              <a:buNone/>
            </a:pPr>
            <a:r>
              <a:rPr lang="de-AT" sz="2800" dirty="0" smtClean="0"/>
              <a:t>1981:  </a:t>
            </a:r>
            <a:r>
              <a:rPr lang="ru-RU" sz="2400" dirty="0" smtClean="0"/>
              <a:t>первая труба </a:t>
            </a:r>
            <a:r>
              <a:rPr lang="ru-RU" sz="2400" dirty="0" err="1" smtClean="0"/>
              <a:t>Флексален</a:t>
            </a:r>
            <a:r>
              <a:rPr lang="ru-RU" sz="2400" dirty="0" smtClean="0"/>
              <a:t> была проложена для компании </a:t>
            </a:r>
            <a:r>
              <a:rPr lang="de-AT" sz="2400" dirty="0" smtClean="0"/>
              <a:t>Energie </a:t>
            </a:r>
            <a:r>
              <a:rPr lang="de-AT" sz="2400" dirty="0" smtClean="0"/>
              <a:t>Steiermark, Austria</a:t>
            </a:r>
            <a:r>
              <a:rPr lang="de-AT" sz="2400" dirty="0"/>
              <a:t>.</a:t>
            </a:r>
          </a:p>
          <a:p>
            <a:pPr>
              <a:buFontTx/>
              <a:buNone/>
            </a:pPr>
            <a:r>
              <a:rPr lang="de-AT" sz="2400" dirty="0" smtClean="0"/>
              <a:t>	250km </a:t>
            </a:r>
            <a:r>
              <a:rPr lang="ru-RU" sz="2400" dirty="0" smtClean="0"/>
              <a:t>уложено всего</a:t>
            </a:r>
            <a:endParaRPr lang="de-AT" sz="2400" dirty="0" smtClean="0"/>
          </a:p>
          <a:p>
            <a:pPr>
              <a:buFontTx/>
              <a:buNone/>
            </a:pPr>
            <a:endParaRPr lang="de-AT" sz="2400" dirty="0"/>
          </a:p>
          <a:p>
            <a:pPr>
              <a:buFontTx/>
              <a:buNone/>
            </a:pPr>
            <a:endParaRPr lang="de-AT" sz="2400" dirty="0" smtClean="0"/>
          </a:p>
          <a:p>
            <a:pPr>
              <a:buFontTx/>
              <a:buNone/>
            </a:pPr>
            <a:r>
              <a:rPr lang="de-AT" sz="2400" dirty="0"/>
              <a:t>	</a:t>
            </a:r>
            <a:r>
              <a:rPr lang="de-AT" sz="2400" dirty="0" smtClean="0"/>
              <a:t>		   25% </a:t>
            </a:r>
            <a:endParaRPr lang="de-DE" sz="2400" dirty="0"/>
          </a:p>
        </p:txBody>
      </p:sp>
      <p:pic>
        <p:nvPicPr>
          <p:cNvPr id="117772" name="Picture 12" descr="Fernwärmekabel_82"/>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1136650" y="1618456"/>
            <a:ext cx="2678113" cy="4114800"/>
          </a:xfrm>
          <a:noFill/>
          <a:ln/>
        </p:spPr>
      </p:pic>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5976" y="4149080"/>
            <a:ext cx="1592580" cy="183642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04248" y="4819640"/>
            <a:ext cx="11049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9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47886" y="188640"/>
            <a:ext cx="7776219" cy="685800"/>
          </a:xfrm>
        </p:spPr>
        <p:txBody>
          <a:bodyPr/>
          <a:lstStyle/>
          <a:p>
            <a:r>
              <a:rPr lang="ru-RU" dirty="0" smtClean="0"/>
              <a:t>Карта сетей</a:t>
            </a:r>
            <a:r>
              <a:rPr lang="de-AT" dirty="0" smtClean="0"/>
              <a:t> </a:t>
            </a:r>
            <a:r>
              <a:rPr lang="en-US" dirty="0" err="1" smtClean="0"/>
              <a:t>Energie</a:t>
            </a:r>
            <a:r>
              <a:rPr lang="en-US" dirty="0" smtClean="0"/>
              <a:t> </a:t>
            </a:r>
            <a:r>
              <a:rPr lang="de-AT" dirty="0" smtClean="0"/>
              <a:t>Steiermark</a:t>
            </a:r>
            <a:endParaRPr lang="de-AT" dirty="0"/>
          </a:p>
        </p:txBody>
      </p:sp>
      <p:sp>
        <p:nvSpPr>
          <p:cNvPr id="6" name="Inhaltsplatzhalter 5"/>
          <p:cNvSpPr>
            <a:spLocks noGrp="1"/>
          </p:cNvSpPr>
          <p:nvPr>
            <p:ph idx="1"/>
          </p:nvPr>
        </p:nvSpPr>
        <p:spPr/>
        <p:txBody>
          <a:bodyPr/>
          <a:lstStyle/>
          <a:p>
            <a:pPr marL="0" indent="0">
              <a:buNone/>
            </a:pPr>
            <a:endParaRPr lang="de-AT" dirty="0"/>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1015476"/>
            <a:ext cx="7416824" cy="514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61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Energie Steiermark </a:t>
            </a:r>
            <a:r>
              <a:rPr lang="ru-RU" dirty="0" smtClean="0"/>
              <a:t>сети</a:t>
            </a:r>
            <a:endParaRPr lang="de-AT"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56158" y="1968179"/>
            <a:ext cx="4752527" cy="335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736394" y="1960352"/>
            <a:ext cx="476755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617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el 1"/>
          <p:cNvSpPr>
            <a:spLocks noGrp="1"/>
          </p:cNvSpPr>
          <p:nvPr>
            <p:ph type="title"/>
          </p:nvPr>
        </p:nvSpPr>
        <p:spPr>
          <a:xfrm>
            <a:off x="457200" y="274638"/>
            <a:ext cx="8218488" cy="1082660"/>
          </a:xfrm>
        </p:spPr>
        <p:txBody>
          <a:bodyPr>
            <a:normAutofit fontScale="90000"/>
          </a:bodyPr>
          <a:lstStyle/>
          <a:p>
            <a:pPr eaLnBrk="1" hangingPunct="1"/>
            <a:r>
              <a:rPr lang="ru-RU" sz="2800" b="1" dirty="0" smtClean="0"/>
              <a:t>Сети отопления от биогазовой станции </a:t>
            </a:r>
            <a:r>
              <a:rPr lang="de-AT" sz="2800" b="1" dirty="0" err="1" smtClean="0"/>
              <a:t>Igenhausen</a:t>
            </a:r>
            <a:r>
              <a:rPr lang="de-AT" sz="2800" b="1" dirty="0" smtClean="0"/>
              <a:t> </a:t>
            </a:r>
            <a:r>
              <a:rPr lang="de-AT" sz="2800" b="1" dirty="0" err="1" smtClean="0"/>
              <a:t>village</a:t>
            </a:r>
            <a:r>
              <a:rPr lang="de-AT" sz="2800" b="1" dirty="0" smtClean="0"/>
              <a:t/>
            </a:r>
            <a:br>
              <a:rPr lang="de-AT" sz="2800" b="1" dirty="0" smtClean="0"/>
            </a:br>
            <a:r>
              <a:rPr lang="de-AT" sz="2800" dirty="0" err="1" smtClean="0"/>
              <a:t>Igenhausen</a:t>
            </a:r>
            <a:r>
              <a:rPr lang="de-AT" sz="2800" dirty="0" smtClean="0"/>
              <a:t>, Germany</a:t>
            </a:r>
          </a:p>
        </p:txBody>
      </p:sp>
      <p:graphicFrame>
        <p:nvGraphicFramePr>
          <p:cNvPr id="5" name="Diagramm 4"/>
          <p:cNvGraphicFramePr/>
          <p:nvPr/>
        </p:nvGraphicFramePr>
        <p:xfrm>
          <a:off x="642910" y="4935388"/>
          <a:ext cx="2143140" cy="500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66306" name="Picture 2" descr="C:\Users\Markus Thürnbeck\Pictures\BAUSTELLEN\TIG_2008_Igenhausen\P100033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29158" y="1357298"/>
            <a:ext cx="2857684" cy="2143140"/>
          </a:xfrm>
          <a:prstGeom prst="rect">
            <a:avLst/>
          </a:prstGeom>
          <a:noFill/>
        </p:spPr>
      </p:pic>
      <p:pic>
        <p:nvPicPr>
          <p:cNvPr id="866307" name="Picture 3" descr="C:\Users\Markus Thürnbeck\Pictures\BAUSTELLEN\TIG_2008_Igenhausen\CIMG145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29158" y="3761072"/>
            <a:ext cx="2857520" cy="2143140"/>
          </a:xfrm>
          <a:prstGeom prst="rect">
            <a:avLst/>
          </a:prstGeom>
          <a:noFill/>
        </p:spPr>
      </p:pic>
      <p:sp>
        <p:nvSpPr>
          <p:cNvPr id="6" name="Rectangle 3"/>
          <p:cNvSpPr txBox="1">
            <a:spLocks noChangeArrowheads="1"/>
          </p:cNvSpPr>
          <p:nvPr/>
        </p:nvSpPr>
        <p:spPr bwMode="auto">
          <a:xfrm>
            <a:off x="285720" y="1785926"/>
            <a:ext cx="3429024" cy="2219138"/>
          </a:xfrm>
          <a:prstGeom prst="rect">
            <a:avLst/>
          </a:prstGeom>
          <a:noFill/>
          <a:ln w="9525">
            <a:noFill/>
            <a:miter lim="800000"/>
            <a:headEnd/>
            <a:tailEnd/>
          </a:ln>
        </p:spPr>
        <p:txBody>
          <a:bodyPr/>
          <a:lstStyle/>
          <a:p>
            <a:pPr marL="342900" indent="-342900">
              <a:spcBef>
                <a:spcPct val="20000"/>
              </a:spcBef>
              <a:buFontTx/>
              <a:buChar char="•"/>
              <a:defRPr/>
            </a:pPr>
            <a:r>
              <a:rPr lang="ru-RU" sz="2000" kern="0" dirty="0" smtClean="0">
                <a:latin typeface="Calibri" pitchFamily="34" charset="0"/>
              </a:rPr>
              <a:t>Старт в </a:t>
            </a:r>
            <a:r>
              <a:rPr lang="de-AT" sz="2000" kern="0" dirty="0" smtClean="0">
                <a:latin typeface="Calibri" pitchFamily="34" charset="0"/>
                <a:cs typeface="+mn-cs"/>
              </a:rPr>
              <a:t>2008</a:t>
            </a:r>
            <a:endParaRPr lang="de-AT" sz="2000" kern="0" dirty="0">
              <a:latin typeface="Calibri" pitchFamily="34" charset="0"/>
              <a:cs typeface="+mn-cs"/>
            </a:endParaRPr>
          </a:p>
          <a:p>
            <a:pPr marL="342900" indent="-342900">
              <a:spcBef>
                <a:spcPct val="20000"/>
              </a:spcBef>
              <a:buFontTx/>
              <a:buChar char="•"/>
              <a:defRPr/>
            </a:pPr>
            <a:r>
              <a:rPr lang="de-AT" sz="2000" kern="0" dirty="0" smtClean="0">
                <a:latin typeface="Calibri" pitchFamily="34" charset="0"/>
                <a:cs typeface="+mn-cs"/>
              </a:rPr>
              <a:t>6 km FLEXALEN 600</a:t>
            </a:r>
            <a:r>
              <a:rPr lang="de-DE" sz="2000" b="1" baseline="30000" dirty="0" smtClean="0">
                <a:latin typeface="Calibri" pitchFamily="34" charset="0"/>
              </a:rPr>
              <a:t>TM</a:t>
            </a:r>
            <a:endParaRPr lang="de-AT" sz="2000" kern="0" dirty="0" smtClean="0">
              <a:latin typeface="Calibri" pitchFamily="34" charset="0"/>
              <a:cs typeface="+mn-cs"/>
            </a:endParaRPr>
          </a:p>
          <a:p>
            <a:pPr marL="342900" indent="-342900">
              <a:spcBef>
                <a:spcPct val="20000"/>
              </a:spcBef>
              <a:buFontTx/>
              <a:buChar char="•"/>
              <a:defRPr/>
            </a:pPr>
            <a:r>
              <a:rPr lang="ru-RU" sz="2000" kern="0" dirty="0" smtClean="0">
                <a:latin typeface="Calibri" pitchFamily="34" charset="0"/>
                <a:cs typeface="+mn-cs"/>
              </a:rPr>
              <a:t>Энергоснабжение деревни</a:t>
            </a:r>
            <a:endParaRPr lang="de-AT" sz="2000" kern="0" dirty="0" smtClean="0">
              <a:latin typeface="Calibri" pitchFamily="34" charset="0"/>
              <a:cs typeface="+mn-cs"/>
            </a:endParaRPr>
          </a:p>
          <a:p>
            <a:pPr marL="342900" indent="-342900">
              <a:spcBef>
                <a:spcPct val="20000"/>
              </a:spcBef>
              <a:defRPr/>
            </a:pPr>
            <a:r>
              <a:rPr lang="de-AT" sz="2000" kern="0" dirty="0" smtClean="0">
                <a:latin typeface="Calibri" pitchFamily="34" charset="0"/>
                <a:cs typeface="+mn-cs"/>
              </a:rPr>
              <a:t> 	&gt; 70 </a:t>
            </a:r>
            <a:r>
              <a:rPr lang="ru-RU" sz="2000" kern="0" dirty="0" smtClean="0">
                <a:latin typeface="Calibri" pitchFamily="34" charset="0"/>
                <a:cs typeface="+mn-cs"/>
              </a:rPr>
              <a:t>домов подключено</a:t>
            </a:r>
            <a:endParaRPr lang="de-AT" sz="2000" kern="0" dirty="0" smtClean="0">
              <a:latin typeface="Calibri" pitchFamily="34" charset="0"/>
              <a:cs typeface="+mn-cs"/>
            </a:endParaRPr>
          </a:p>
          <a:p>
            <a:pPr marL="342900" indent="-342900">
              <a:spcBef>
                <a:spcPct val="20000"/>
              </a:spcBef>
              <a:buFontTx/>
              <a:buChar char="•"/>
              <a:defRPr/>
            </a:pPr>
            <a:r>
              <a:rPr lang="de-AT" sz="2000" kern="0" dirty="0" smtClean="0">
                <a:latin typeface="Calibri" pitchFamily="34" charset="0"/>
                <a:cs typeface="+mn-cs"/>
              </a:rPr>
              <a:t>2x480KW </a:t>
            </a:r>
            <a:r>
              <a:rPr lang="ru-RU" sz="2000" kern="0" dirty="0" smtClean="0">
                <a:latin typeface="Calibri" pitchFamily="34" charset="0"/>
                <a:cs typeface="+mn-cs"/>
              </a:rPr>
              <a:t>двигателя</a:t>
            </a:r>
            <a:endParaRPr lang="de-AT" sz="2000" kern="0" dirty="0">
              <a:latin typeface="Calibri" pitchFamily="34" charset="0"/>
              <a:cs typeface="+mn-cs"/>
            </a:endParaRPr>
          </a:p>
        </p:txBody>
      </p:sp>
      <p:pic>
        <p:nvPicPr>
          <p:cNvPr id="866308" name="Picture 4" descr="C:\Users\Markus Thürnbeck\Pictures\BAUSTELLEN\TIG_2008_Igenhausen\k 00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714744" y="3143248"/>
            <a:ext cx="2053751" cy="2738334"/>
          </a:xfrm>
          <a:prstGeom prst="rect">
            <a:avLst/>
          </a:prstGeom>
          <a:noFill/>
        </p:spPr>
      </p:pic>
      <p:grpSp>
        <p:nvGrpSpPr>
          <p:cNvPr id="2" name="Gruppieren 7"/>
          <p:cNvGrpSpPr/>
          <p:nvPr/>
        </p:nvGrpSpPr>
        <p:grpSpPr>
          <a:xfrm>
            <a:off x="642910" y="5506892"/>
            <a:ext cx="2357454" cy="351000"/>
            <a:chOff x="0" y="110249"/>
            <a:chExt cx="2286016" cy="351000"/>
          </a:xfrm>
          <a:scene3d>
            <a:camera prst="orthographicFront"/>
            <a:lightRig rig="flat" dir="t"/>
          </a:scene3d>
        </p:grpSpPr>
        <p:sp>
          <p:nvSpPr>
            <p:cNvPr id="9" name="Abgerundetes Rechteck 8"/>
            <p:cNvSpPr/>
            <p:nvPr/>
          </p:nvSpPr>
          <p:spPr>
            <a:xfrm>
              <a:off x="0" y="110249"/>
              <a:ext cx="2214578" cy="351000"/>
            </a:xfrm>
            <a:prstGeom prst="roundRect">
              <a:avLst/>
            </a:prstGeom>
            <a:solidFill>
              <a:srgbClr val="FF0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Abgerundetes Rechteck 4"/>
            <p:cNvSpPr/>
            <p:nvPr/>
          </p:nvSpPr>
          <p:spPr>
            <a:xfrm>
              <a:off x="105706" y="144517"/>
              <a:ext cx="2180310" cy="3167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de-DE" sz="1500" b="1" i="1" kern="1200" dirty="0" smtClean="0"/>
                <a:t>DISTRICT HEATING	</a:t>
              </a:r>
              <a:endParaRPr lang="de-DE" sz="1500" b="1" i="1" kern="1200" dirty="0"/>
            </a:p>
          </p:txBody>
        </p:sp>
      </p:grpSp>
    </p:spTree>
    <p:extLst>
      <p:ext uri="{BB962C8B-B14F-4D97-AF65-F5344CB8AC3E}">
        <p14:creationId xmlns:p14="http://schemas.microsoft.com/office/powerpoint/2010/main" val="293223420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1628775"/>
            <a:ext cx="8229600" cy="1143000"/>
          </a:xfrm>
        </p:spPr>
        <p:txBody>
          <a:bodyPr/>
          <a:lstStyle/>
          <a:p>
            <a:r>
              <a:rPr lang="ru-RU" sz="3600" dirty="0" smtClean="0"/>
              <a:t>Спасибо за внимание</a:t>
            </a:r>
            <a:r>
              <a:rPr lang="nl-NL" sz="3600" dirty="0" smtClean="0"/>
              <a:t>!</a:t>
            </a:r>
            <a:endParaRPr lang="nl-NL" sz="3600" dirty="0" smtClean="0"/>
          </a:p>
        </p:txBody>
      </p:sp>
      <p:sp>
        <p:nvSpPr>
          <p:cNvPr id="33795" name="Content Placeholder 2"/>
          <p:cNvSpPr>
            <a:spLocks noGrp="1"/>
          </p:cNvSpPr>
          <p:nvPr>
            <p:ph idx="1"/>
          </p:nvPr>
        </p:nvSpPr>
        <p:spPr>
          <a:xfrm>
            <a:off x="395288" y="3213100"/>
            <a:ext cx="8229600" cy="1368425"/>
          </a:xfrm>
        </p:spPr>
        <p:txBody>
          <a:bodyPr/>
          <a:lstStyle/>
          <a:p>
            <a:pPr>
              <a:buFontTx/>
              <a:buNone/>
            </a:pPr>
            <a:r>
              <a:rPr lang="en-GB" sz="1600" dirty="0" smtClean="0">
                <a:cs typeface="Times New Roman" pitchFamily="18" charset="0"/>
              </a:rPr>
              <a:t> 	</a:t>
            </a:r>
            <a:endParaRPr lang="en-GB" sz="2400" b="1" dirty="0" smtClean="0">
              <a:cs typeface="Times New Roman" pitchFamily="18" charset="0"/>
            </a:endParaRPr>
          </a:p>
          <a:p>
            <a:pPr>
              <a:buFontTx/>
              <a:buNone/>
            </a:pPr>
            <a:endParaRPr lang="en-GB" sz="1600" b="1" dirty="0" smtClean="0">
              <a:cs typeface="Times New Roman" pitchFamily="18" charset="0"/>
            </a:endParaRPr>
          </a:p>
          <a:p>
            <a:pPr>
              <a:buFontTx/>
              <a:buNone/>
            </a:pPr>
            <a:endParaRPr lang="nl-NL" b="1" dirty="0" smtClean="0">
              <a:cs typeface="Times New Roman" pitchFamily="18" charset="0"/>
            </a:endParaRPr>
          </a:p>
        </p:txBody>
      </p:sp>
    </p:spTree>
    <p:extLst>
      <p:ext uri="{BB962C8B-B14F-4D97-AF65-F5344CB8AC3E}">
        <p14:creationId xmlns:p14="http://schemas.microsoft.com/office/powerpoint/2010/main" val="251475761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393700"/>
            <a:ext cx="8229600" cy="1023938"/>
          </a:xfrm>
        </p:spPr>
        <p:txBody>
          <a:bodyPr/>
          <a:lstStyle/>
          <a:p>
            <a:r>
              <a:rPr lang="ru-RU" dirty="0" smtClean="0"/>
              <a:t>Проблема погодных условий в процессе прокладки сетей</a:t>
            </a:r>
            <a:endParaRPr lang="en-GB" dirty="0" smtClean="0"/>
          </a:p>
        </p:txBody>
      </p:sp>
      <p:pic>
        <p:nvPicPr>
          <p:cNvPr id="6147" name="Inhaltsplatzhalter 5"/>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887513" y="1484784"/>
            <a:ext cx="2963762" cy="4435004"/>
          </a:xfrm>
        </p:spPr>
      </p:pic>
      <p:pic>
        <p:nvPicPr>
          <p:cNvPr id="6148" name="Bild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463" y="1484785"/>
            <a:ext cx="3304765" cy="440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54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nhaltsplatzhalter 4"/>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468313" y="1773238"/>
            <a:ext cx="4038600" cy="3028950"/>
          </a:xfrm>
        </p:spPr>
      </p:pic>
      <p:pic>
        <p:nvPicPr>
          <p:cNvPr id="7171" name="Inhaltsplatzhalter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1773238"/>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el 1"/>
          <p:cNvSpPr>
            <a:spLocks noGrp="1"/>
          </p:cNvSpPr>
          <p:nvPr>
            <p:ph type="title"/>
          </p:nvPr>
        </p:nvSpPr>
        <p:spPr>
          <a:xfrm>
            <a:off x="457200" y="393700"/>
            <a:ext cx="8229600" cy="1023938"/>
          </a:xfrm>
        </p:spPr>
        <p:txBody>
          <a:bodyPr/>
          <a:lstStyle/>
          <a:p>
            <a:r>
              <a:rPr lang="ru-RU" dirty="0" smtClean="0"/>
              <a:t>Проблема ограниченного пространства для монтажа</a:t>
            </a:r>
            <a:endParaRPr lang="en-GB" dirty="0" smtClean="0"/>
          </a:p>
        </p:txBody>
      </p:sp>
    </p:spTree>
    <p:extLst>
      <p:ext uri="{BB962C8B-B14F-4D97-AF65-F5344CB8AC3E}">
        <p14:creationId xmlns:p14="http://schemas.microsoft.com/office/powerpoint/2010/main" val="2750561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457200" y="393700"/>
            <a:ext cx="8229600" cy="1023938"/>
          </a:xfrm>
          <a:prstGeom prst="rect">
            <a:avLst/>
          </a:prstGeom>
          <a:noFill/>
          <a:ln w="9525">
            <a:noFill/>
            <a:miter lim="800000"/>
            <a:headEnd/>
            <a:tailEnd/>
          </a:ln>
        </p:spPr>
        <p:txBody>
          <a:bodyPr anchor="ctr"/>
          <a:lstStyle/>
          <a:p>
            <a:pPr algn="ctr" eaLnBrk="0" hangingPunct="0">
              <a:defRPr/>
            </a:pPr>
            <a:r>
              <a:rPr lang="de-DE" sz="3200" b="1" kern="0" dirty="0" smtClean="0">
                <a:solidFill>
                  <a:schemeClr val="tx2"/>
                </a:solidFill>
                <a:latin typeface="+mj-lt"/>
                <a:ea typeface="+mj-ea"/>
                <a:cs typeface="+mj-cs"/>
              </a:rPr>
              <a:t> </a:t>
            </a:r>
            <a:endParaRPr lang="en-GB" sz="3200" b="1" kern="0" dirty="0">
              <a:solidFill>
                <a:schemeClr val="tx2"/>
              </a:solidFill>
              <a:latin typeface="+mj-lt"/>
              <a:ea typeface="+mj-ea"/>
              <a:cs typeface="+mj-cs"/>
            </a:endParaRPr>
          </a:p>
        </p:txBody>
      </p:sp>
      <p:sp>
        <p:nvSpPr>
          <p:cNvPr id="2" name="Titel 1"/>
          <p:cNvSpPr>
            <a:spLocks noGrp="1"/>
          </p:cNvSpPr>
          <p:nvPr>
            <p:ph type="title"/>
          </p:nvPr>
        </p:nvSpPr>
        <p:spPr/>
        <p:txBody>
          <a:bodyPr/>
          <a:lstStyle/>
          <a:p>
            <a:r>
              <a:rPr lang="de-DE" dirty="0" smtClean="0"/>
              <a:t>     </a:t>
            </a:r>
            <a:r>
              <a:rPr lang="ru-RU" dirty="0" smtClean="0"/>
              <a:t>Проблема ограниченного времени для монтажа</a:t>
            </a:r>
            <a:endParaRPr lang="en-GB" dirty="0"/>
          </a:p>
        </p:txBody>
      </p:sp>
      <p:pic>
        <p:nvPicPr>
          <p:cNvPr id="8195" name="Bild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1187624" y="1268760"/>
            <a:ext cx="3042683" cy="4524390"/>
          </a:xfrm>
          <a:noFill/>
        </p:spPr>
      </p:pic>
      <p:pic>
        <p:nvPicPr>
          <p:cNvPr id="8196" name="Inhaltsplatzhalter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0032" y="1268760"/>
            <a:ext cx="3003550"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694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717970" y="2420888"/>
            <a:ext cx="7772400" cy="1470025"/>
          </a:xfrm>
          <a:prstGeom prst="rect">
            <a:avLst/>
          </a:prstGeom>
          <a:noFill/>
          <a:ln w="9525">
            <a:noFill/>
            <a:miter lim="800000"/>
            <a:headEnd/>
            <a:tailEnd/>
          </a:ln>
        </p:spPr>
        <p:txBody>
          <a:bodyPr anchor="ctr"/>
          <a:lstStyle/>
          <a:p>
            <a:pPr marL="457200" indent="-457200" eaLnBrk="0" hangingPunct="0">
              <a:buFont typeface="Arial" pitchFamily="34" charset="0"/>
              <a:buChar char="•"/>
              <a:defRPr/>
            </a:pPr>
            <a:endParaRPr lang="de-DE" sz="3200" b="1" kern="0" dirty="0" smtClean="0">
              <a:solidFill>
                <a:srgbClr val="002060"/>
              </a:solidFill>
              <a:latin typeface="+mj-lt"/>
              <a:ea typeface="+mj-ea"/>
              <a:cs typeface="+mj-cs"/>
            </a:endParaRPr>
          </a:p>
          <a:p>
            <a:pPr eaLnBrk="0" hangingPunct="0">
              <a:defRPr/>
            </a:pPr>
            <a:endParaRPr lang="de-DE" sz="3200" b="1" kern="0" dirty="0" smtClean="0">
              <a:solidFill>
                <a:srgbClr val="002060"/>
              </a:solidFill>
              <a:latin typeface="+mj-lt"/>
              <a:ea typeface="+mj-ea"/>
              <a:cs typeface="+mj-cs"/>
            </a:endParaRPr>
          </a:p>
          <a:p>
            <a:pPr marL="457200" indent="-457200" eaLnBrk="0" hangingPunct="0">
              <a:buFont typeface="Arial" pitchFamily="34" charset="0"/>
              <a:buChar char="•"/>
              <a:defRPr/>
            </a:pPr>
            <a:r>
              <a:rPr lang="ru-RU" sz="2800" kern="0" dirty="0" smtClean="0">
                <a:solidFill>
                  <a:srgbClr val="002060"/>
                </a:solidFill>
                <a:latin typeface="+mj-lt"/>
                <a:ea typeface="+mj-ea"/>
                <a:cs typeface="+mj-cs"/>
              </a:rPr>
              <a:t>Надежная работа сетей на протяжении 30+лет</a:t>
            </a:r>
            <a:endParaRPr lang="de-DE" sz="2800" kern="0" dirty="0" smtClean="0">
              <a:solidFill>
                <a:srgbClr val="002060"/>
              </a:solidFill>
              <a:latin typeface="+mj-lt"/>
              <a:ea typeface="+mj-ea"/>
              <a:cs typeface="+mj-cs"/>
            </a:endParaRPr>
          </a:p>
          <a:p>
            <a:pPr marL="457200" indent="-457200" eaLnBrk="0" hangingPunct="0">
              <a:buFont typeface="Arial" pitchFamily="34" charset="0"/>
              <a:buChar char="•"/>
              <a:defRPr/>
            </a:pPr>
            <a:r>
              <a:rPr lang="ru-RU" sz="2800" kern="0" dirty="0" smtClean="0">
                <a:solidFill>
                  <a:srgbClr val="002060"/>
                </a:solidFill>
                <a:latin typeface="+mj-lt"/>
                <a:ea typeface="+mj-ea"/>
                <a:cs typeface="+mj-cs"/>
              </a:rPr>
              <a:t>Отсутствие внеплановых отключений на протяжении всего срока службы</a:t>
            </a:r>
            <a:endParaRPr lang="de-DE" sz="2800" kern="0" dirty="0">
              <a:solidFill>
                <a:srgbClr val="002060"/>
              </a:solidFill>
              <a:latin typeface="+mj-lt"/>
              <a:ea typeface="+mj-ea"/>
              <a:cs typeface="+mj-cs"/>
            </a:endParaRPr>
          </a:p>
          <a:p>
            <a:pPr marL="457200" indent="-457200" eaLnBrk="0" hangingPunct="0">
              <a:buFont typeface="Arial" pitchFamily="34" charset="0"/>
              <a:buChar char="•"/>
              <a:defRPr/>
            </a:pPr>
            <a:r>
              <a:rPr lang="ru-RU" sz="2800" kern="0" dirty="0" smtClean="0">
                <a:solidFill>
                  <a:srgbClr val="002060"/>
                </a:solidFill>
                <a:latin typeface="+mj-lt"/>
                <a:ea typeface="+mj-ea"/>
                <a:cs typeface="+mj-cs"/>
              </a:rPr>
              <a:t>Безопасные соединения</a:t>
            </a:r>
            <a:endParaRPr lang="de-DE" sz="2800" kern="0" dirty="0">
              <a:solidFill>
                <a:srgbClr val="002060"/>
              </a:solidFill>
              <a:latin typeface="+mj-lt"/>
              <a:ea typeface="+mj-ea"/>
              <a:cs typeface="+mj-cs"/>
            </a:endParaRPr>
          </a:p>
          <a:p>
            <a:pPr marL="457200" indent="-457200" eaLnBrk="0" hangingPunct="0">
              <a:buFont typeface="Arial" pitchFamily="34" charset="0"/>
              <a:buChar char="•"/>
              <a:defRPr/>
            </a:pPr>
            <a:r>
              <a:rPr lang="ru-RU" sz="2800" kern="0" dirty="0" smtClean="0">
                <a:solidFill>
                  <a:srgbClr val="002060"/>
                </a:solidFill>
                <a:latin typeface="+mj-lt"/>
                <a:ea typeface="+mj-ea"/>
                <a:cs typeface="+mj-cs"/>
              </a:rPr>
              <a:t>Быстрая, безопасная и дружественная окружающей среде технология монтажа</a:t>
            </a:r>
            <a:endParaRPr lang="de-DE" sz="2800" kern="0" dirty="0">
              <a:solidFill>
                <a:srgbClr val="002060"/>
              </a:solidFill>
              <a:latin typeface="+mj-lt"/>
              <a:ea typeface="+mj-ea"/>
              <a:cs typeface="+mj-cs"/>
            </a:endParaRPr>
          </a:p>
          <a:p>
            <a:pPr marL="457200" indent="-457200" eaLnBrk="0" hangingPunct="0">
              <a:buFont typeface="Arial" pitchFamily="34" charset="0"/>
              <a:buChar char="•"/>
              <a:defRPr/>
            </a:pPr>
            <a:r>
              <a:rPr lang="ru-RU" sz="2800" kern="0" dirty="0" err="1" smtClean="0">
                <a:solidFill>
                  <a:srgbClr val="002060"/>
                </a:solidFill>
                <a:latin typeface="+mj-lt"/>
                <a:ea typeface="+mj-ea"/>
                <a:cs typeface="+mj-cs"/>
              </a:rPr>
              <a:t>Энергоэффективность</a:t>
            </a:r>
            <a:r>
              <a:rPr lang="ru-RU" sz="2800" kern="0" dirty="0" smtClean="0">
                <a:solidFill>
                  <a:srgbClr val="002060"/>
                </a:solidFill>
                <a:latin typeface="+mj-lt"/>
                <a:ea typeface="+mj-ea"/>
                <a:cs typeface="+mj-cs"/>
              </a:rPr>
              <a:t> на протяжение всего срока службы</a:t>
            </a:r>
            <a:endParaRPr lang="de-DE" sz="2800" kern="0" dirty="0" smtClean="0">
              <a:solidFill>
                <a:srgbClr val="002060"/>
              </a:solidFill>
              <a:latin typeface="+mj-lt"/>
              <a:ea typeface="+mj-ea"/>
              <a:cs typeface="+mj-cs"/>
            </a:endParaRPr>
          </a:p>
          <a:p>
            <a:pPr marL="457200" indent="-457200" eaLnBrk="0" hangingPunct="0">
              <a:buFont typeface="Arial" pitchFamily="34" charset="0"/>
              <a:buChar char="•"/>
              <a:defRPr/>
            </a:pPr>
            <a:endParaRPr lang="en-GB" sz="3200" b="1" kern="0" dirty="0">
              <a:solidFill>
                <a:srgbClr val="002060"/>
              </a:solidFill>
              <a:latin typeface="+mj-lt"/>
              <a:ea typeface="+mj-ea"/>
              <a:cs typeface="+mj-cs"/>
            </a:endParaRPr>
          </a:p>
        </p:txBody>
      </p:sp>
      <p:sp>
        <p:nvSpPr>
          <p:cNvPr id="2" name="Titel 1"/>
          <p:cNvSpPr>
            <a:spLocks noGrp="1"/>
          </p:cNvSpPr>
          <p:nvPr>
            <p:ph type="title"/>
          </p:nvPr>
        </p:nvSpPr>
        <p:spPr/>
        <p:txBody>
          <a:bodyPr/>
          <a:lstStyle/>
          <a:p>
            <a:r>
              <a:rPr lang="ru-RU" dirty="0" smtClean="0"/>
              <a:t>Требования к сетям централизованного отопления и ГВС</a:t>
            </a:r>
            <a:endParaRPr lang="en-GB" dirty="0"/>
          </a:p>
        </p:txBody>
      </p:sp>
    </p:spTree>
    <p:extLst>
      <p:ext uri="{BB962C8B-B14F-4D97-AF65-F5344CB8AC3E}">
        <p14:creationId xmlns:p14="http://schemas.microsoft.com/office/powerpoint/2010/main" val="2078661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980728"/>
            <a:ext cx="7416824" cy="529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ru-RU" dirty="0" smtClean="0">
                <a:solidFill>
                  <a:srgbClr val="003366"/>
                </a:solidFill>
              </a:rPr>
              <a:t>Решения от компании </a:t>
            </a:r>
            <a:r>
              <a:rPr lang="ru-RU" dirty="0" err="1" smtClean="0">
                <a:solidFill>
                  <a:srgbClr val="003366"/>
                </a:solidFill>
              </a:rPr>
              <a:t>Термафлекс</a:t>
            </a:r>
            <a:endParaRPr lang="nl-NL" sz="1600" b="0" dirty="0">
              <a:solidFill>
                <a:srgbClr val="FF0000"/>
              </a:solidFill>
            </a:endParaRPr>
          </a:p>
        </p:txBody>
      </p:sp>
    </p:spTree>
    <p:extLst>
      <p:ext uri="{BB962C8B-B14F-4D97-AF65-F5344CB8AC3E}">
        <p14:creationId xmlns:p14="http://schemas.microsoft.com/office/powerpoint/2010/main" val="96699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t>Оптимизация затрат </a:t>
            </a:r>
            <a:r>
              <a:rPr lang="ru-RU" dirty="0" err="1" smtClean="0"/>
              <a:t>затрат</a:t>
            </a:r>
            <a:endParaRPr lang="en-GB" dirty="0">
              <a:solidFill>
                <a:srgbClr val="469440"/>
              </a:solidFill>
            </a:endParaRPr>
          </a:p>
        </p:txBody>
      </p:sp>
      <p:pic>
        <p:nvPicPr>
          <p:cNvPr id="4"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29064" y="1988840"/>
            <a:ext cx="6605628" cy="3422105"/>
          </a:xfrm>
          <a:prstGeom prst="rect">
            <a:avLst/>
          </a:prstGeom>
          <a:noFill/>
          <a:ln w="9525">
            <a:noFill/>
            <a:miter lim="800000"/>
            <a:headEnd/>
            <a:tailEnd/>
          </a:ln>
        </p:spPr>
      </p:pic>
      <p:sp>
        <p:nvSpPr>
          <p:cNvPr id="5" name="Down Arrow 4"/>
          <p:cNvSpPr/>
          <p:nvPr/>
        </p:nvSpPr>
        <p:spPr>
          <a:xfrm>
            <a:off x="3491880" y="2617872"/>
            <a:ext cx="432048" cy="900100"/>
          </a:xfrm>
          <a:prstGeom prst="downArrow">
            <a:avLst/>
          </a:prstGeom>
          <a:solidFill>
            <a:srgbClr val="0066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de-AT"/>
          </a:p>
        </p:txBody>
      </p:sp>
      <p:pic>
        <p:nvPicPr>
          <p:cNvPr id="1028" name="Picture 4" descr="http://t3.gstatic.com/images?q=tbn:ANd9GcRWuDd_BcQrM7A3LKNQ-DUhGYN_thbIqfKf85Us_eit7KeeP9jIR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436" y="2204864"/>
            <a:ext cx="1620602" cy="13807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20272" y="2914034"/>
            <a:ext cx="1224136" cy="307777"/>
          </a:xfrm>
          <a:prstGeom prst="rect">
            <a:avLst/>
          </a:prstGeom>
          <a:noFill/>
        </p:spPr>
        <p:txBody>
          <a:bodyPr wrap="square" rtlCol="0">
            <a:spAutoFit/>
          </a:bodyPr>
          <a:lstStyle/>
          <a:p>
            <a:r>
              <a:rPr lang="ru-RU" sz="1400" dirty="0" smtClean="0"/>
              <a:t>Инвестиции</a:t>
            </a:r>
            <a:endParaRPr lang="ru-RU" sz="1400" dirty="0"/>
          </a:p>
        </p:txBody>
      </p:sp>
      <p:sp>
        <p:nvSpPr>
          <p:cNvPr id="6" name="TextBox 5"/>
          <p:cNvSpPr txBox="1"/>
          <p:nvPr/>
        </p:nvSpPr>
        <p:spPr>
          <a:xfrm>
            <a:off x="7014350" y="3284770"/>
            <a:ext cx="1645835" cy="307777"/>
          </a:xfrm>
          <a:prstGeom prst="rect">
            <a:avLst/>
          </a:prstGeom>
          <a:noFill/>
        </p:spPr>
        <p:txBody>
          <a:bodyPr wrap="none" rtlCol="0">
            <a:spAutoFit/>
          </a:bodyPr>
          <a:lstStyle/>
          <a:p>
            <a:r>
              <a:rPr lang="ru-RU" sz="1400" dirty="0" smtClean="0"/>
              <a:t>Насосные потери</a:t>
            </a:r>
            <a:endParaRPr lang="ru-RU" sz="1400" dirty="0"/>
          </a:p>
        </p:txBody>
      </p:sp>
      <p:sp>
        <p:nvSpPr>
          <p:cNvPr id="7" name="TextBox 6"/>
          <p:cNvSpPr txBox="1"/>
          <p:nvPr/>
        </p:nvSpPr>
        <p:spPr>
          <a:xfrm>
            <a:off x="7014349" y="3608711"/>
            <a:ext cx="1634165" cy="307777"/>
          </a:xfrm>
          <a:prstGeom prst="rect">
            <a:avLst/>
          </a:prstGeom>
          <a:noFill/>
        </p:spPr>
        <p:txBody>
          <a:bodyPr wrap="none" rtlCol="0">
            <a:spAutoFit/>
          </a:bodyPr>
          <a:lstStyle/>
          <a:p>
            <a:r>
              <a:rPr lang="ru-RU" sz="1400" dirty="0" smtClean="0"/>
              <a:t>Тепловые потери</a:t>
            </a:r>
            <a:endParaRPr lang="ru-RU" sz="1400" dirty="0"/>
          </a:p>
        </p:txBody>
      </p:sp>
      <p:sp>
        <p:nvSpPr>
          <p:cNvPr id="8" name="TextBox 7"/>
          <p:cNvSpPr txBox="1"/>
          <p:nvPr/>
        </p:nvSpPr>
        <p:spPr>
          <a:xfrm>
            <a:off x="7026763" y="3923417"/>
            <a:ext cx="1489575" cy="307777"/>
          </a:xfrm>
          <a:prstGeom prst="rect">
            <a:avLst/>
          </a:prstGeom>
          <a:noFill/>
        </p:spPr>
        <p:txBody>
          <a:bodyPr wrap="none" rtlCol="0">
            <a:spAutoFit/>
          </a:bodyPr>
          <a:lstStyle/>
          <a:p>
            <a:r>
              <a:rPr lang="ru-RU" sz="1400" dirty="0" smtClean="0"/>
              <a:t>Общие затраты</a:t>
            </a:r>
            <a:endParaRPr lang="ru-RU" sz="1400" dirty="0"/>
          </a:p>
        </p:txBody>
      </p:sp>
      <p:sp>
        <p:nvSpPr>
          <p:cNvPr id="9" name="TextBox 8"/>
          <p:cNvSpPr txBox="1"/>
          <p:nvPr/>
        </p:nvSpPr>
        <p:spPr>
          <a:xfrm rot="16200000">
            <a:off x="587441" y="3284770"/>
            <a:ext cx="2948308" cy="307777"/>
          </a:xfrm>
          <a:prstGeom prst="rect">
            <a:avLst/>
          </a:prstGeom>
          <a:noFill/>
        </p:spPr>
        <p:txBody>
          <a:bodyPr wrap="none" rtlCol="0">
            <a:spAutoFit/>
          </a:bodyPr>
          <a:lstStyle/>
          <a:p>
            <a:r>
              <a:rPr lang="ru-RU" sz="1400" dirty="0" smtClean="0"/>
              <a:t>Затраты в течение срока службы</a:t>
            </a:r>
            <a:endParaRPr lang="ru-RU" sz="1400" dirty="0"/>
          </a:p>
        </p:txBody>
      </p:sp>
      <p:sp>
        <p:nvSpPr>
          <p:cNvPr id="10" name="TextBox 9"/>
          <p:cNvSpPr txBox="1"/>
          <p:nvPr/>
        </p:nvSpPr>
        <p:spPr>
          <a:xfrm>
            <a:off x="5001655" y="5079368"/>
            <a:ext cx="1669175" cy="307777"/>
          </a:xfrm>
          <a:prstGeom prst="rect">
            <a:avLst/>
          </a:prstGeom>
          <a:noFill/>
        </p:spPr>
        <p:txBody>
          <a:bodyPr wrap="none" rtlCol="0">
            <a:spAutoFit/>
          </a:bodyPr>
          <a:lstStyle/>
          <a:p>
            <a:r>
              <a:rPr lang="ru-RU" sz="1400" dirty="0" smtClean="0"/>
              <a:t>Размер сетей в %</a:t>
            </a:r>
            <a:endParaRPr lang="ru-RU" sz="1400" dirty="0"/>
          </a:p>
        </p:txBody>
      </p:sp>
    </p:spTree>
    <p:extLst>
      <p:ext uri="{BB962C8B-B14F-4D97-AF65-F5344CB8AC3E}">
        <p14:creationId xmlns:p14="http://schemas.microsoft.com/office/powerpoint/2010/main" val="215704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Canvas">
  <a:themeElements>
    <a:clrScheme name="Canvas 2">
      <a:dk1>
        <a:srgbClr val="000000"/>
      </a:dk1>
      <a:lt1>
        <a:srgbClr val="FFFFFF"/>
      </a:lt1>
      <a:dk2>
        <a:srgbClr val="C3B8A7"/>
      </a:dk2>
      <a:lt2>
        <a:srgbClr val="808080"/>
      </a:lt2>
      <a:accent1>
        <a:srgbClr val="B4AD78"/>
      </a:accent1>
      <a:accent2>
        <a:srgbClr val="98964C"/>
      </a:accent2>
      <a:accent3>
        <a:srgbClr val="FFFFFF"/>
      </a:accent3>
      <a:accent4>
        <a:srgbClr val="000000"/>
      </a:accent4>
      <a:accent5>
        <a:srgbClr val="D6D3BE"/>
      </a:accent5>
      <a:accent6>
        <a:srgbClr val="898744"/>
      </a:accent6>
      <a:hlink>
        <a:srgbClr val="666633"/>
      </a:hlink>
      <a:folHlink>
        <a:srgbClr val="996600"/>
      </a:folHlink>
    </a:clrScheme>
    <a:fontScheme name="Canva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nvas 1">
        <a:dk1>
          <a:srgbClr val="B2B2B2"/>
        </a:dk1>
        <a:lt1>
          <a:srgbClr val="666633"/>
        </a:lt1>
        <a:dk2>
          <a:srgbClr val="003366"/>
        </a:dk2>
        <a:lt2>
          <a:srgbClr val="003366"/>
        </a:lt2>
        <a:accent1>
          <a:srgbClr val="B4AD78"/>
        </a:accent1>
        <a:accent2>
          <a:srgbClr val="D2D1A6"/>
        </a:accent2>
        <a:accent3>
          <a:srgbClr val="AAADB8"/>
        </a:accent3>
        <a:accent4>
          <a:srgbClr val="56562A"/>
        </a:accent4>
        <a:accent5>
          <a:srgbClr val="D6D3BE"/>
        </a:accent5>
        <a:accent6>
          <a:srgbClr val="BEBD96"/>
        </a:accent6>
        <a:hlink>
          <a:srgbClr val="996633"/>
        </a:hlink>
        <a:folHlink>
          <a:srgbClr val="333300"/>
        </a:folHlink>
      </a:clrScheme>
      <a:clrMap bg1="dk2" tx1="lt1" bg2="dk1" tx2="lt2" accent1="accent1" accent2="accent2" accent3="accent3" accent4="accent4" accent5="accent5" accent6="accent6" hlink="hlink" folHlink="folHlink"/>
    </a:extraClrScheme>
    <a:extraClrScheme>
      <a:clrScheme name="Canvas 2">
        <a:dk1>
          <a:srgbClr val="000000"/>
        </a:dk1>
        <a:lt1>
          <a:srgbClr val="FFFFFF"/>
        </a:lt1>
        <a:dk2>
          <a:srgbClr val="C3B8A7"/>
        </a:dk2>
        <a:lt2>
          <a:srgbClr val="808080"/>
        </a:lt2>
        <a:accent1>
          <a:srgbClr val="B4AD78"/>
        </a:accent1>
        <a:accent2>
          <a:srgbClr val="98964C"/>
        </a:accent2>
        <a:accent3>
          <a:srgbClr val="FFFFFF"/>
        </a:accent3>
        <a:accent4>
          <a:srgbClr val="000000"/>
        </a:accent4>
        <a:accent5>
          <a:srgbClr val="D6D3BE"/>
        </a:accent5>
        <a:accent6>
          <a:srgbClr val="898744"/>
        </a:accent6>
        <a:hlink>
          <a:srgbClr val="666633"/>
        </a:hlink>
        <a:folHlink>
          <a:srgbClr val="996600"/>
        </a:folHlink>
      </a:clrScheme>
      <a:clrMap bg1="lt1" tx1="dk1" bg2="lt2" tx2="dk2" accent1="accent1" accent2="accent2" accent3="accent3" accent4="accent4" accent5="accent5" accent6="accent6" hlink="hlink" folHlink="folHlink"/>
    </a:extraClrScheme>
    <a:extraClrScheme>
      <a:clrScheme name="Canvas 3">
        <a:dk1>
          <a:srgbClr val="000000"/>
        </a:dk1>
        <a:lt1>
          <a:srgbClr val="FFFFFF"/>
        </a:lt1>
        <a:dk2>
          <a:srgbClr val="4D4D4D"/>
        </a:dk2>
        <a:lt2>
          <a:srgbClr val="B2B2B2"/>
        </a:lt2>
        <a:accent1>
          <a:srgbClr val="C0C0C0"/>
        </a:accent1>
        <a:accent2>
          <a:srgbClr val="969696"/>
        </a:accent2>
        <a:accent3>
          <a:srgbClr val="FFFFFF"/>
        </a:accent3>
        <a:accent4>
          <a:srgbClr val="000000"/>
        </a:accent4>
        <a:accent5>
          <a:srgbClr val="DCDCDC"/>
        </a:accent5>
        <a:accent6>
          <a:srgbClr val="878787"/>
        </a:accent6>
        <a:hlink>
          <a:srgbClr val="777777"/>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C:\WINDOWS\Dane aplikacji\Microsoft\Szablony\Photo Album Templates\Canvas.pot</Template>
  <TotalTime>135</TotalTime>
  <Words>793</Words>
  <Application>Microsoft Office PowerPoint</Application>
  <PresentationFormat>Экран (4:3)</PresentationFormat>
  <Paragraphs>175</Paragraphs>
  <Slides>37</Slides>
  <Notes>23</Notes>
  <HiddenSlides>0</HiddenSlides>
  <MMClips>0</MMClips>
  <ScaleCrop>false</ScaleCrop>
  <HeadingPairs>
    <vt:vector size="8" baseType="variant">
      <vt:variant>
        <vt:lpstr>Тема</vt:lpstr>
      </vt:variant>
      <vt:variant>
        <vt:i4>1</vt:i4>
      </vt:variant>
      <vt:variant>
        <vt:lpstr>Связи</vt:lpstr>
      </vt:variant>
      <vt:variant>
        <vt:i4>1</vt:i4>
      </vt:variant>
      <vt:variant>
        <vt:lpstr>Внедренные серверы OLE</vt:lpstr>
      </vt:variant>
      <vt:variant>
        <vt:i4>1</vt:i4>
      </vt:variant>
      <vt:variant>
        <vt:lpstr>Заголовки слайдов</vt:lpstr>
      </vt:variant>
      <vt:variant>
        <vt:i4>37</vt:i4>
      </vt:variant>
    </vt:vector>
  </HeadingPairs>
  <TitlesOfParts>
    <vt:vector size="40" baseType="lpstr">
      <vt:lpstr>Canvas</vt:lpstr>
      <vt:lpstr>C:\Dokumente und Einstellungen\Christian\Eigene Dateien\Power Pt Präsentationen\Flexalen_pres\Actual presentations english\Samsung link file.xls!Fluid Mass Transfer!R1C1:R10C8</vt:lpstr>
      <vt:lpstr>Diagramm</vt:lpstr>
      <vt:lpstr>Энергоэффективные и надежные сети централизованного теплоснабжения</vt:lpstr>
      <vt:lpstr>Презентация PowerPoint</vt:lpstr>
      <vt:lpstr>Проблема коррозии</vt:lpstr>
      <vt:lpstr>Проблема погодных условий в процессе прокладки сетей</vt:lpstr>
      <vt:lpstr>Проблема ограниченного пространства для монтажа</vt:lpstr>
      <vt:lpstr>     Проблема ограниченного времени для монтажа</vt:lpstr>
      <vt:lpstr>Требования к сетям централизованного отопления и ГВС</vt:lpstr>
      <vt:lpstr>Решения от компании Термафлекс</vt:lpstr>
      <vt:lpstr>Оптимизация затрат затрат</vt:lpstr>
      <vt:lpstr>Создание сетей с оптимальными рабочими параметрами</vt:lpstr>
      <vt:lpstr>Оптимизация сетей</vt:lpstr>
      <vt:lpstr>Оптимизация сетей</vt:lpstr>
      <vt:lpstr>Уменьшение тепловых потерь</vt:lpstr>
      <vt:lpstr>Презентация PowerPoint</vt:lpstr>
      <vt:lpstr>Надежные и безопасные сети для будущих поколений</vt:lpstr>
      <vt:lpstr>Презентация PowerPoint</vt:lpstr>
      <vt:lpstr>Электросварные фитинги 16 – 110 (160)</vt:lpstr>
      <vt:lpstr> Надежность и универсальность</vt:lpstr>
      <vt:lpstr>Лучшие характеристики ползучисти PB при работе в обжимных фитингах</vt:lpstr>
      <vt:lpstr>Изоляция соединений: прямые и тройниковые элементы</vt:lpstr>
      <vt:lpstr>FlexaLink гибкое решение для подключения зданий</vt:lpstr>
      <vt:lpstr>Реновация с FlexaLink</vt:lpstr>
      <vt:lpstr>Презентация PowerPoint</vt:lpstr>
      <vt:lpstr>СРАВНЕНИЕ ТРУБОПРОВОДНЫХ СИСТЕМ  PB – PP – PEX – Сталь </vt:lpstr>
      <vt:lpstr> Экономическая  эффективность на примере проекта компании Нуон </vt:lpstr>
      <vt:lpstr>Презентация PowerPoint</vt:lpstr>
      <vt:lpstr>Гибкие предизолированные трубы</vt:lpstr>
      <vt:lpstr>Презентация PowerPoint</vt:lpstr>
      <vt:lpstr>Презентация PowerPoint</vt:lpstr>
      <vt:lpstr>Скорость потока и потери давления</vt:lpstr>
      <vt:lpstr>Презентация PowerPoint</vt:lpstr>
      <vt:lpstr>Thermaflex   Референц-лист </vt:lpstr>
      <vt:lpstr>Первая прокладка FLEXALEN</vt:lpstr>
      <vt:lpstr>Карта сетей Energie Steiermark</vt:lpstr>
      <vt:lpstr>Energie Steiermark сети</vt:lpstr>
      <vt:lpstr>Сети отопления от биогазовой станции Igenhausen village Igenhausen, Germany</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ML</dc:creator>
  <cp:lastModifiedBy>user</cp:lastModifiedBy>
  <cp:revision>174</cp:revision>
  <dcterms:created xsi:type="dcterms:W3CDTF">2002-01-08T11:23:38Z</dcterms:created>
  <dcterms:modified xsi:type="dcterms:W3CDTF">2017-10-19T08:30:23Z</dcterms:modified>
</cp:coreProperties>
</file>